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handoutMasterIdLst>
    <p:handoutMasterId r:id="rId34"/>
  </p:handoutMasterIdLst>
  <p:sldIdLst>
    <p:sldId id="257" r:id="rId2"/>
    <p:sldId id="258" r:id="rId3"/>
    <p:sldId id="259" r:id="rId4"/>
    <p:sldId id="260" r:id="rId5"/>
    <p:sldId id="261" r:id="rId6"/>
    <p:sldId id="268" r:id="rId7"/>
    <p:sldId id="269" r:id="rId8"/>
    <p:sldId id="270" r:id="rId9"/>
    <p:sldId id="271" r:id="rId10"/>
    <p:sldId id="272" r:id="rId11"/>
    <p:sldId id="273" r:id="rId12"/>
    <p:sldId id="274" r:id="rId13"/>
    <p:sldId id="277" r:id="rId14"/>
    <p:sldId id="276" r:id="rId15"/>
    <p:sldId id="291" r:id="rId16"/>
    <p:sldId id="293" r:id="rId17"/>
    <p:sldId id="294" r:id="rId18"/>
    <p:sldId id="275" r:id="rId19"/>
    <p:sldId id="287" r:id="rId20"/>
    <p:sldId id="288" r:id="rId21"/>
    <p:sldId id="278" r:id="rId22"/>
    <p:sldId id="289" r:id="rId23"/>
    <p:sldId id="290" r:id="rId24"/>
    <p:sldId id="279" r:id="rId25"/>
    <p:sldId id="282" r:id="rId26"/>
    <p:sldId id="283" r:id="rId27"/>
    <p:sldId id="284" r:id="rId28"/>
    <p:sldId id="280" r:id="rId29"/>
    <p:sldId id="285" r:id="rId30"/>
    <p:sldId id="286" r:id="rId31"/>
    <p:sldId id="292" r:id="rId32"/>
  </p:sldIdLst>
  <p:sldSz cx="9144000" cy="6858000" type="screen4x3"/>
  <p:notesSz cx="68580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87" autoAdjust="0"/>
  </p:normalViewPr>
  <p:slideViewPr>
    <p:cSldViewPr>
      <p:cViewPr varScale="1">
        <p:scale>
          <a:sx n="60" d="100"/>
          <a:sy n="60" d="100"/>
        </p:scale>
        <p:origin x="11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0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010"/>
          </a:xfrm>
          <a:prstGeom prst="rect">
            <a:avLst/>
          </a:prstGeom>
        </p:spPr>
        <p:txBody>
          <a:bodyPr vert="horz" lIns="91440" tIns="45720" rIns="91440" bIns="45720" rtlCol="0"/>
          <a:lstStyle>
            <a:lvl1pPr algn="r">
              <a:defRPr sz="1200"/>
            </a:lvl1pPr>
          </a:lstStyle>
          <a:p>
            <a:fld id="{5E6ABC92-BFDA-4D06-9F38-006665FB5920}" type="datetimeFigureOut">
              <a:rPr lang="en-US" smtClean="0"/>
              <a:pPr/>
              <a:t>5/6/2019</a:t>
            </a:fld>
            <a:endParaRPr lang="en-US"/>
          </a:p>
        </p:txBody>
      </p:sp>
      <p:sp>
        <p:nvSpPr>
          <p:cNvPr id="4" name="Footer Placeholder 3"/>
          <p:cNvSpPr>
            <a:spLocks noGrp="1"/>
          </p:cNvSpPr>
          <p:nvPr>
            <p:ph type="ftr" sz="quarter" idx="2"/>
          </p:nvPr>
        </p:nvSpPr>
        <p:spPr>
          <a:xfrm>
            <a:off x="0" y="8757590"/>
            <a:ext cx="2971800" cy="4610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7590"/>
            <a:ext cx="2971800" cy="461010"/>
          </a:xfrm>
          <a:prstGeom prst="rect">
            <a:avLst/>
          </a:prstGeom>
        </p:spPr>
        <p:txBody>
          <a:bodyPr vert="horz" lIns="91440" tIns="45720" rIns="91440" bIns="45720" rtlCol="0" anchor="b"/>
          <a:lstStyle>
            <a:lvl1pPr algn="r">
              <a:defRPr sz="1200"/>
            </a:lvl1pPr>
          </a:lstStyle>
          <a:p>
            <a:fld id="{B244D25A-9020-4217-B3D9-D41BC874839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0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010"/>
          </a:xfrm>
          <a:prstGeom prst="rect">
            <a:avLst/>
          </a:prstGeom>
        </p:spPr>
        <p:txBody>
          <a:bodyPr vert="horz" lIns="91440" tIns="45720" rIns="91440" bIns="45720" rtlCol="0"/>
          <a:lstStyle>
            <a:lvl1pPr algn="r">
              <a:defRPr sz="1200"/>
            </a:lvl1pPr>
          </a:lstStyle>
          <a:p>
            <a:fld id="{859F41ED-9052-4790-B890-BB91937AB87F}" type="datetimeFigureOut">
              <a:rPr lang="en-US" smtClean="0"/>
              <a:pPr/>
              <a:t>5/6/2019</a:t>
            </a:fld>
            <a:endParaRPr lang="en-US"/>
          </a:p>
        </p:txBody>
      </p:sp>
      <p:sp>
        <p:nvSpPr>
          <p:cNvPr id="4" name="Slide Image Placeholder 3"/>
          <p:cNvSpPr>
            <a:spLocks noGrp="1" noRot="1" noChangeAspect="1"/>
          </p:cNvSpPr>
          <p:nvPr>
            <p:ph type="sldImg" idx="2"/>
          </p:nvPr>
        </p:nvSpPr>
        <p:spPr>
          <a:xfrm>
            <a:off x="11239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9595"/>
            <a:ext cx="5486400" cy="41490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2971800" cy="4610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7590"/>
            <a:ext cx="2971800" cy="461010"/>
          </a:xfrm>
          <a:prstGeom prst="rect">
            <a:avLst/>
          </a:prstGeom>
        </p:spPr>
        <p:txBody>
          <a:bodyPr vert="horz" lIns="91440" tIns="45720" rIns="91440" bIns="45720" rtlCol="0" anchor="b"/>
          <a:lstStyle>
            <a:lvl1pPr algn="r">
              <a:defRPr sz="1200"/>
            </a:lvl1pPr>
          </a:lstStyle>
          <a:p>
            <a:fld id="{0B03DFF6-55E9-4C3B-87EF-B6C33AE96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E1965-9F2A-4234-9B03-C07052E24861}" type="slidenum">
              <a:rPr lang="en-US"/>
              <a:pPr/>
              <a:t>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sz="1400"/>
              <a:t>Our memory is the process by which information is retained for later use.  The basic process by which information is processed follows this format: information is acquired and encoded, which leads to storage in the brain, which leads to the possibility of later retrieval (though as you know at test time, is not a guarantee), and the possibility of eventually forgetting the information.</a:t>
            </a:r>
          </a:p>
          <a:p>
            <a:endParaRPr lang="en-US" sz="1400"/>
          </a:p>
          <a:p>
            <a:r>
              <a:rPr lang="en-US" sz="1400"/>
              <a:t>Today, cognitive psychologists like to compare the human mind to a computer and memory to an information-processing system.  I think you can appreciate the analogy.  Your PC </a:t>
            </a:r>
            <a:r>
              <a:rPr lang="en-US" sz="1400" b="1"/>
              <a:t>acquires (or receives)</a:t>
            </a:r>
            <a:r>
              <a:rPr lang="en-US" sz="1400"/>
              <a:t> input from a keyboard or a mouse; it </a:t>
            </a:r>
            <a:r>
              <a:rPr lang="en-US" sz="1400" b="1"/>
              <a:t>converts</a:t>
            </a:r>
            <a:r>
              <a:rPr lang="en-US" sz="1400"/>
              <a:t> the symbols into a special numeric code; it </a:t>
            </a:r>
            <a:r>
              <a:rPr lang="en-US" sz="1400" b="1"/>
              <a:t>saves</a:t>
            </a:r>
            <a:r>
              <a:rPr lang="en-US" sz="1400"/>
              <a:t> the information on a hard drive, CD, or disk; it then </a:t>
            </a:r>
            <a:r>
              <a:rPr lang="en-US" sz="1400" b="1"/>
              <a:t>retrieves</a:t>
            </a:r>
            <a:r>
              <a:rPr lang="en-US" sz="1400"/>
              <a:t> the data from the disk to be displayed on a screen or sends it to a printer.  If the computer crashes, if there’s not enough space on the disk, if the file was deleted, or if you enter the wrong retrieval command, the information becomes inaccessible, or ‘forgotten’.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C3201-31C5-47A5-B41D-19D612EB767B}" type="slidenum">
              <a:rPr lang="en-US"/>
              <a:pPr/>
              <a:t>13</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6CA4B-6D9F-4D34-85E1-CC9E3815708D}" type="slidenum">
              <a:rPr lang="en-US"/>
              <a:pPr/>
              <a:t>14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normAutofit fontScale="77500" lnSpcReduction="20000"/>
          </a:bodyPr>
          <a:lstStyle/>
          <a:p>
            <a:r>
              <a:rPr lang="en-US" sz="1400"/>
              <a:t>It seems that we have more than one type of long-term memory.  Researchers now commonly distinguish two types of memory.  One is </a:t>
            </a:r>
            <a:r>
              <a:rPr lang="en-US" sz="1400" b="1"/>
              <a:t>procedural memory</a:t>
            </a:r>
            <a:r>
              <a:rPr lang="en-US" sz="1400"/>
              <a:t>, a ‘know how’ memory that consists of our stored knowledge of well-learned habits and skills – such as how to drive, swim, type, ride a  bike, and the tie shoelaces.</a:t>
            </a:r>
          </a:p>
          <a:p>
            <a:endParaRPr lang="en-US" sz="1400"/>
          </a:p>
          <a:p>
            <a:r>
              <a:rPr lang="en-US" sz="1400"/>
              <a:t>The second type is </a:t>
            </a:r>
            <a:r>
              <a:rPr lang="en-US" sz="1400" b="1"/>
              <a:t>declarative memory</a:t>
            </a:r>
            <a:r>
              <a:rPr lang="en-US" sz="1400"/>
              <a:t>, which consists of both </a:t>
            </a:r>
            <a:r>
              <a:rPr lang="en-US" sz="1400" b="1"/>
              <a:t>semantic</a:t>
            </a:r>
            <a:r>
              <a:rPr lang="en-US" sz="1400"/>
              <a:t> memories for facts about the world – such as who Michael Jordan is, what a dollar is worth, what you need to access the World Wide Web, and what the word ‘gravity’ means – and </a:t>
            </a:r>
            <a:r>
              <a:rPr lang="en-US" sz="1400" b="1"/>
              <a:t>episodic</a:t>
            </a:r>
            <a:r>
              <a:rPr lang="en-US" sz="1400"/>
              <a:t> memories that we have about ourselves – such as who our parents are, where we went to school, and what our favorite movie is.  The distinction is important because people with amnesia are often unable to recall declarative memories of facts and events, yet they still retain many of the skills they had learned and committed to procedural memory.</a:t>
            </a:r>
          </a:p>
          <a:p>
            <a:endParaRPr lang="en-US" sz="1400"/>
          </a:p>
          <a:p>
            <a:r>
              <a:rPr lang="en-US" sz="1400"/>
              <a:t>With all that’s stored in long-term memory – habits, skills, verbal information and knowledge of the words, names, dates, faces, pictures, personal experiences, and the like – it’s amazing that anything can ever be retrieved from this vast warehouse.  Surely our knowledge must be organized in memory, perhaps the way books are filed in a library.  One popular view is that memories are stored in a complex web of associations, or </a:t>
            </a:r>
            <a:r>
              <a:rPr lang="en-US" sz="1400" b="1"/>
              <a:t>semantic networks</a:t>
            </a:r>
            <a:r>
              <a:rPr lang="en-US" sz="1400"/>
              <a:t>.  According to proponents of this view, items in memory are linked together by semantic relationships.  When one item is brought to mind, the pathways leading to meaningfully related items are </a:t>
            </a:r>
            <a:r>
              <a:rPr lang="en-US" sz="1400" b="1"/>
              <a:t>primed</a:t>
            </a:r>
            <a:r>
              <a:rPr lang="en-US" sz="1400"/>
              <a:t> – thus increasing the likelihood that they too will be retrieved.</a:t>
            </a:r>
          </a:p>
          <a:p>
            <a:endParaRPr lang="en-US" sz="1400"/>
          </a:p>
          <a:p>
            <a:r>
              <a:rPr lang="en-US" sz="1400"/>
              <a:t>A good deal of research supports the notion that memories are stored in semantic networks.  When subjects are given a list of sixty words that fall into four categories (animals, professions, names, and fruits) – even if the words are presented in a mixed order – subjects later tend to recall them in clusters.  In other words, retreiving tiger is more likely to trigger one’s memory for baboon than for dentist, Jason, or banana.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9BA24-AF68-4E25-A09F-9A0668C88519}" type="slidenum">
              <a:rPr lang="en-US"/>
              <a:pPr/>
              <a:t>18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normAutofit fontScale="55000" lnSpcReduction="20000"/>
          </a:bodyPr>
          <a:lstStyle/>
          <a:p>
            <a:r>
              <a:rPr lang="en-US" sz="1400" dirty="0"/>
              <a:t>Do you remember your fourth birthday, the name of your first-grade teacher, or the smell of floor wax in the corridors of your elementary school?  Can you describe a dream that you had last night or recite the words of the national anthem?  To answer these questions, you would have  to retrieve information from the mental warehouse of long-term memory.  Like the hard drive on a computer, long-term memory is a relatively enduring storage system that has the capacity to retain vast amounts of information for long periods of time.  We’ll examine long-term memories of the recent and remote past – how they are encoded, stored, retrieved, forgotten, and even reconstructed in the course of a lifetime.</a:t>
            </a:r>
          </a:p>
          <a:p>
            <a:endParaRPr lang="en-US" sz="1400" dirty="0"/>
          </a:p>
          <a:p>
            <a:r>
              <a:rPr lang="en-US" sz="1400" dirty="0"/>
              <a:t>Information can be kept alive in short-term working memory by rote repetition or maintenance rehearsal.  But to transfer something into long-term memory, you would find it much more effective to use </a:t>
            </a:r>
            <a:r>
              <a:rPr lang="en-US" sz="1400" b="1" dirty="0"/>
              <a:t>elaborative rehearsal</a:t>
            </a:r>
            <a:r>
              <a:rPr lang="en-US" sz="1400" dirty="0"/>
              <a:t> – a strategy that involves thinking about the material in a more meaningful way and associating it with other knowledge that is already in long-term memory.  The more deeply you process something, the more likely you are to recall it at a later time.</a:t>
            </a:r>
          </a:p>
          <a:p>
            <a:endParaRPr lang="en-US" sz="1400" dirty="0"/>
          </a:p>
          <a:p>
            <a:r>
              <a:rPr lang="en-US" sz="1400" dirty="0"/>
              <a:t>To demonstrate this process, Craik &amp; </a:t>
            </a:r>
            <a:r>
              <a:rPr lang="en-US" sz="1400" dirty="0" err="1"/>
              <a:t>Tulving</a:t>
            </a:r>
            <a:r>
              <a:rPr lang="en-US" sz="1400" dirty="0"/>
              <a:t> (1975) showed a subject a list of words, one at a time, and for each asked them for 1) a simple visual judgment that required no thought about the words themselves (Is the word printed in capital letters?); 2) an acoustic judgment that required subjects to at least pronounce the letters as words (Does the word rhyme with smell?); or 3) a more complex semantic judgment that compelled subjects to think about the meaning of the words (Does the word fit the sentence ‘I saw a blank in the pond’?).  Subjects did not realize that their memory would be tested later.  Yet words that were processed at a ‘deep’ level, in terms of meaning, were more easily recognized than those processed at a ‘shallow’ level.</a:t>
            </a:r>
          </a:p>
          <a:p>
            <a:endParaRPr lang="en-US" sz="1400" dirty="0"/>
          </a:p>
          <a:p>
            <a:r>
              <a:rPr lang="en-US" sz="1400" dirty="0"/>
              <a:t>Does making complex semantic judgments, compared to simple visual judgments, activate different regions of the brain?  Is it possible to see physical traces of deep processing?  Using functional MRI technology, researchers devised a study similar to the Craik &amp; </a:t>
            </a:r>
            <a:r>
              <a:rPr lang="en-US" sz="1400" dirty="0" err="1"/>
              <a:t>Tulving</a:t>
            </a:r>
            <a:r>
              <a:rPr lang="en-US" sz="1400" dirty="0"/>
              <a:t> study where subjects were shown stimulus words on a computer and were instructed to determine whether the words were concrete or abstract (a semantic judgment) or simply whether they were printed in uppercase or lowercase letters (a visual judgment).  As in past research, subjects later recalled more words for which they made semantic rather than visual judgments.  In addition, however, the brain-imaging measures showed that processing the words in semantic terms triggered more activity in a part of the frontal cortex of the language-dominant left hemisphere.</a:t>
            </a:r>
          </a:p>
          <a:p>
            <a:endParaRPr lang="en-US" sz="1400" dirty="0"/>
          </a:p>
          <a:p>
            <a:r>
              <a:rPr lang="en-US" sz="1400" dirty="0"/>
              <a:t>Perhaps the most effective form of elaborative rehearsal is the linking of new information to the self.  In one study, subjects sat in front of a microcomputer and looked at forty trait words (for example, </a:t>
            </a:r>
            <a:r>
              <a:rPr lang="en-US" sz="1400" b="1" dirty="0"/>
              <a:t>shy, friendly, ambitious</a:t>
            </a:r>
            <a:r>
              <a:rPr lang="en-US" sz="1400" dirty="0"/>
              <a:t>).  In some cases, they were told to judge whether the words were self-descriptive; in </a:t>
            </a:r>
            <a:r>
              <a:rPr lang="en-US" sz="1400" dirty="0" err="1"/>
              <a:t>others,they</a:t>
            </a:r>
            <a:r>
              <a:rPr lang="en-US" sz="1400" dirty="0"/>
              <a:t> judged the word’s length, sound, or meaning.  When asked to list as many of  the words as they could, subjects remembered more after thinking about the words in reference to themselves than for other purposes.  Apparently, the self can be used as a memory aid: By viewing new information as relevant to ourselves, we consider that information more fully and organize it around common themes.  The result is an improvement in recall.  </a:t>
            </a:r>
            <a:r>
              <a:rPr lang="en-US" sz="1400" b="1" dirty="0"/>
              <a:t>Hence, why I tell you guys to try and personalize this material as much as possible, even if it is just coming up with examples of when these things have happened to you…it increases your likelihood of remembering it for the exam.</a:t>
            </a:r>
          </a:p>
          <a:p>
            <a:endParaRPr lang="en-US" sz="1400" b="1" dirty="0"/>
          </a:p>
          <a:p>
            <a:r>
              <a:rPr lang="en-US" sz="1400" dirty="0"/>
              <a:t>Although the transfer of information to long-term memory often requires a great deal of thought and effort, certain types of information are encoded automatically and without conscious control.  When you meet someone for the first time, you may have trouble remembering their name but you can easily recall their face.  Similarly, people encode information about time, spatial locations, and event frequencies without conscious effort.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5828D-2144-43E3-ADDB-FBC0C5762C1A}" type="slidenum">
              <a:rPr lang="en-US"/>
              <a:pPr/>
              <a:t>19</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normAutofit fontScale="92500" lnSpcReduction="20000"/>
          </a:bodyPr>
          <a:lstStyle/>
          <a:p>
            <a:r>
              <a:rPr lang="en-US" sz="1400"/>
              <a:t>Over the years, psychologists have stumbled in a few rare individuals who seem equipped with extraordinary ‘hardware’ for memory.  But often, the actors, waiters, and others who impress us with their extraordinary memories are ordinary people who use memory tricks called </a:t>
            </a:r>
            <a:r>
              <a:rPr lang="en-US" sz="1400" b="1"/>
              <a:t>mnemonics</a:t>
            </a:r>
            <a:r>
              <a:rPr lang="en-US" sz="1400"/>
              <a:t>.  Can you too boost your recall capacity and improve your study skills by using mnemonics?  Let’s consider the self-help implications of this chapter, many of which are described in paperbacks on how to improve your memory.</a:t>
            </a:r>
          </a:p>
          <a:p>
            <a:endParaRPr lang="en-US" sz="1400"/>
          </a:p>
          <a:p>
            <a:r>
              <a:rPr lang="en-US" sz="1400"/>
              <a:t>To learn names, dates, vocabulary words, or the contexts in a textbook, you’ll find that practice makes perfect.  In general, the more time spent studying, the better.  Skimming or speed-reading will not promote long-term retention.  In fact, it pays to </a:t>
            </a:r>
            <a:r>
              <a:rPr lang="en-US" sz="1400" b="1"/>
              <a:t>overlearn</a:t>
            </a:r>
            <a:r>
              <a:rPr lang="en-US" sz="1400"/>
              <a:t> – that is, to review the material even after you think you have it mastered.  It also helps to distribute your studying over time rather than cram all at once.  You will retain more information from four two-hour sessions that from one eight-hour marathon.</a:t>
            </a:r>
          </a:p>
          <a:p>
            <a:endParaRPr lang="en-US" sz="1400"/>
          </a:p>
          <a:p>
            <a:r>
              <a:rPr lang="en-US" sz="1400"/>
              <a:t>The sheer amount of practice is important, but only if it’s ‘quality time’.  Mindless drills may help maintain information in short-term memory, but long-term retention requires that you think actively and deeply about material – about what it means and how it is linked to what you already know.</a:t>
            </a:r>
          </a:p>
          <a:p>
            <a:endParaRPr lang="en-US" sz="1400"/>
          </a:p>
          <a:p>
            <a:r>
              <a:rPr lang="en-US" sz="1400"/>
              <a:t>Sometimes the easiest way to remember a list of items is to use verbal mnemonics, or ‘memory tricks’.  Chances are you have already used popular methods such as rhymes (I before E, except after C) and acronyms that reduce the amount of information to be stored (ROY G BIV).</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FE0A3-6CE0-4613-9941-0101F8B8749D}" type="slidenum">
              <a:rPr lang="en-US"/>
              <a:pPr/>
              <a:t>20</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normAutofit fontScale="77500" lnSpcReduction="20000"/>
          </a:bodyPr>
          <a:lstStyle/>
          <a:p>
            <a:r>
              <a:rPr lang="en-US" sz="1400"/>
              <a:t>Most books on improving memory recommend that verbal information be represented as visual images.  One popular use of imagery is the </a:t>
            </a:r>
            <a:r>
              <a:rPr lang="en-US" sz="1400" b="1"/>
              <a:t>method of loci</a:t>
            </a:r>
            <a:r>
              <a:rPr lang="en-US" sz="1400"/>
              <a:t>, in which items to be recalled are mentally placed in familiar locations.  It works like this: First you memorize a series of objects along a familiar route.  For example, you might imagine your morning walk from the bedroom, to the bathroom, visualize the objects you pass: your bed, then the bathroom door, shower, stairs, and so on.  These places become pigeonholes for items to be recalled.  To memorize a shopping list, for example, you could picture a dozen eggs lined up on the bed, a bag of red apples handing on the bathroom door, and butter in the soap dish of the shower.  When you take a mental stroll through the house, the items on the list should pop to mind.  The trick is to link new items to others already in memory.</a:t>
            </a:r>
          </a:p>
          <a:p>
            <a:endParaRPr lang="en-US" sz="1400"/>
          </a:p>
          <a:p>
            <a:r>
              <a:rPr lang="en-US" sz="1400"/>
              <a:t>Because one learning experience can disrupt memory for another, you should guard against the effects of </a:t>
            </a:r>
            <a:r>
              <a:rPr lang="en-US" sz="1400" b="1"/>
              <a:t>interference</a:t>
            </a:r>
            <a:r>
              <a:rPr lang="en-US" sz="1400"/>
              <a:t>.  This problem is common among students, as material learned in one course can make it harder to retain that learned in another.  To minimize interference, follow two simple suggestions: First, study right before sleeping and review all the material right before the exam.  Second, allocate an uninterrupted chunk of time to one course; then do the same for the others.  If you study psychology, then move to biology, then go on to math and back to psychology, each course will disrupt your memory of the others – especially if the material is similar.</a:t>
            </a:r>
          </a:p>
          <a:p>
            <a:endParaRPr lang="en-US" sz="1400"/>
          </a:p>
          <a:p>
            <a:r>
              <a:rPr lang="en-US" sz="1400" b="1"/>
              <a:t>Context reinstatement:</a:t>
            </a:r>
            <a:r>
              <a:rPr lang="en-US" sz="1400"/>
              <a:t> Information is easier to recall when people are in the physical setting in which it was acquired – and in the same frame of mind.  The setting and the mood it evokes serve as cues that trigger the retrieval of to-be-remembered information.  That’s why actors like to rehearse on the stage where they will later perform.  So next time you have an important exam to take, try to study in the room where you’ll take the test.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3592B-1FDE-4F6F-A9A8-1CF3352C7F2B}" type="slidenum">
              <a:rPr lang="en-US"/>
              <a:pPr/>
              <a:t>21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normAutofit fontScale="77500" lnSpcReduction="20000"/>
          </a:bodyPr>
          <a:lstStyle/>
          <a:p>
            <a:r>
              <a:rPr lang="en-US" sz="1400"/>
              <a:t>Once information is stored, how do you know it exists?  Because people can openly report their recollections, this seems like a silly question.  In fact, however, this is one of the thorniest questions confronting cognitive psychologists.  Hermann Ebbinghaus was not only the first person to study memory systematically but also the first to realize that a memory may exist without awareness.  In his words “These experiences remain concealed from consciousness and yet produce an effect which is significant and which authenticates their previous experience.”</a:t>
            </a:r>
          </a:p>
          <a:p>
            <a:endParaRPr lang="en-US" sz="1400"/>
          </a:p>
          <a:p>
            <a:r>
              <a:rPr lang="en-US" sz="1400"/>
              <a:t>Memory without awareness illustrates how human beings can be both competent and incompetent at the same time, and it poses a profound challenge to the researcher: If people have memories they cannot report, how can we ever know these memories exist?  To his credit, Ebbinghaus devised a simple but clever technique.  He tested memory by its effect on performance.  Acting as his own subject, he would learn a set of nonsense syllables and then count the number of trials it later took him to </a:t>
            </a:r>
            <a:r>
              <a:rPr lang="en-US" sz="1400" b="1"/>
              <a:t>relearn</a:t>
            </a:r>
            <a:r>
              <a:rPr lang="en-US" sz="1400"/>
              <a:t> the same list.  If it took fewer trials the second time around than the first, then he must have retained some of the material – even if he could not consciously recite it.</a:t>
            </a:r>
          </a:p>
          <a:p>
            <a:endParaRPr lang="en-US" sz="1400"/>
          </a:p>
          <a:p>
            <a:r>
              <a:rPr lang="en-US" sz="1400"/>
              <a:t>In recent years, other techniques have been devised.  Basically, there are two types of tests, and each assesses a different type of memory; one explicit, the other implicit.  </a:t>
            </a:r>
            <a:r>
              <a:rPr lang="en-US" sz="1400" b="1"/>
              <a:t>Explicit memory</a:t>
            </a:r>
            <a:r>
              <a:rPr lang="en-US" sz="1400"/>
              <a:t> is a term used to describe the recollections of facts and events that people try to retrieve in response to </a:t>
            </a:r>
            <a:r>
              <a:rPr lang="en-US" sz="1400" b="1"/>
              <a:t>direct</a:t>
            </a:r>
            <a:r>
              <a:rPr lang="en-US" sz="1400"/>
              <a:t> questions.  In contrast, </a:t>
            </a:r>
            <a:r>
              <a:rPr lang="en-US" sz="1400" b="1"/>
              <a:t>implicit memory</a:t>
            </a:r>
            <a:r>
              <a:rPr lang="en-US" sz="1400"/>
              <a:t> is a term used to describe the retention of information without awareness, as measured by its </a:t>
            </a:r>
            <a:r>
              <a:rPr lang="en-US" sz="1400" b="1"/>
              <a:t>indirect</a:t>
            </a:r>
            <a:r>
              <a:rPr lang="en-US" sz="1400"/>
              <a:t> effects.  Why is this distinction important?  The reason, as we’ll see, is that people often exhibit dissociations between the two types of tasks.  That is, people will consciously forget (have no explicit memory) of that experience.  There are different ways to interpret this pattern.  Some psychologists believe that explicit and implicit memory are separate systems that are controlled by different parts of the brain, whereas others believe that the dissociations merely indicate differences in the way information is encoded and retrieved.  Either way, it’s useful to consider these two aspects of memory separately.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5443E-2956-4761-873F-53864732CA09}" type="slidenum">
              <a:rPr lang="en-US"/>
              <a:pPr/>
              <a:t>24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normAutofit fontScale="62500" lnSpcReduction="20000"/>
          </a:bodyPr>
          <a:lstStyle/>
          <a:p>
            <a:r>
              <a:rPr lang="en-US" sz="1400"/>
              <a:t>Okay, can you all name all of Walt Disney’s Seven Dwarfs?  Try it.  When I was put to the test, I could only name about four…I always forget about Bashful, Sneezy, and Happy!  This type of task, in which a person is asked to reproduce information without the benefit of external cues, is an example of a </a:t>
            </a:r>
            <a:r>
              <a:rPr lang="en-US" sz="1400" b="1"/>
              <a:t>free-recall test</a:t>
            </a:r>
            <a:r>
              <a:rPr lang="en-US" sz="1400"/>
              <a:t> of explicit memory.  Other examples include taking an essay exam, describing a criminal’s face to the police, and struggling to recall a childhood experience.   Now if I had given you a list of ten possible dwarf names and asked you to indicate which of them are accurate, that would have been a </a:t>
            </a:r>
            <a:r>
              <a:rPr lang="en-US" sz="1400" b="1"/>
              <a:t>recognition task</a:t>
            </a:r>
            <a:r>
              <a:rPr lang="en-US" sz="1400"/>
              <a:t>.  This task requires you to select a remembered item from a list of alternatives.  So are taking a multiple-choice exam and picking a criminal from a lineup, or identifying photographs from a family album.</a:t>
            </a:r>
          </a:p>
          <a:p>
            <a:endParaRPr lang="en-US" sz="1400"/>
          </a:p>
          <a:p>
            <a:r>
              <a:rPr lang="en-US" sz="1400"/>
              <a:t>Research shows that recall and recognition are both forms of explicit memory in that people are consciously trying to retrieve the information.  There is, however, a key difference: People tend to perform better at recognition.  The seven dwarfs task illustrates the point.  When college students were asked to recall the characters on their own, they correctly produced an average of </a:t>
            </a:r>
            <a:r>
              <a:rPr lang="en-US" sz="1400" b="1"/>
              <a:t>69%</a:t>
            </a:r>
            <a:r>
              <a:rPr lang="en-US" sz="1400"/>
              <a:t> of the names.  Yet, when they made selections from a list, the accuracy rate increased to </a:t>
            </a:r>
            <a:r>
              <a:rPr lang="en-US" sz="1400" b="1"/>
              <a:t>86%</a:t>
            </a:r>
            <a:r>
              <a:rPr lang="en-US" sz="1400"/>
              <a:t>.</a:t>
            </a:r>
          </a:p>
          <a:p>
            <a:endParaRPr lang="en-US" sz="1400"/>
          </a:p>
          <a:p>
            <a:r>
              <a:rPr lang="en-US" sz="1400"/>
              <a:t>The fact that recognition is easier than recall tells us that forgetting sometimes occurs not because memory has decayed or because we didn’t encode the information but because the information is difficult to reclaim from storage.  </a:t>
            </a:r>
            <a:r>
              <a:rPr lang="en-US" sz="1400" b="1"/>
              <a:t>Retrieval failure</a:t>
            </a:r>
            <a:r>
              <a:rPr lang="en-US" sz="1400"/>
              <a:t> is a common experience.  Have you ever felt as thought a word or name you were trying to recall was just out of reach – on the tip of your tongue?  In a classic study of the tip-of-the-tongue phenomenon, Brown &amp; McNeill prompted this experience by giving students definitions of uncommon words and asking them to produce the words themselves.  For example, what is ‘the green-colored matter found in plants’?  And what is ‘the art of speaking in such a way that the voice seems to come from another place’?  Most often, subjects either knew the word right away or were certain that they did not know it.  But at times, subjects knew they word but could not recall it – a frustrating state that they likened to being on the brink of a sneeze.</a:t>
            </a:r>
          </a:p>
          <a:p>
            <a:endParaRPr lang="en-US" sz="1400"/>
          </a:p>
          <a:p>
            <a:r>
              <a:rPr lang="en-US" sz="1400"/>
              <a:t>The experience is an interesting one.  When a word is on the tip of the tongue, subjects often come up with other words that are similar in sound or meaning.  Groping for </a:t>
            </a:r>
            <a:r>
              <a:rPr lang="en-US" sz="1400" b="1"/>
              <a:t>chlorophyll</a:t>
            </a:r>
            <a:r>
              <a:rPr lang="en-US" sz="1400"/>
              <a:t>, subjects might say </a:t>
            </a:r>
            <a:r>
              <a:rPr lang="en-US" sz="1400" b="1"/>
              <a:t>chlorine or cholesterol</a:t>
            </a:r>
            <a:r>
              <a:rPr lang="en-US" sz="1400"/>
              <a:t>.  For </a:t>
            </a:r>
            <a:r>
              <a:rPr lang="en-US" sz="1400" b="1"/>
              <a:t>ventroliquism</a:t>
            </a:r>
            <a:r>
              <a:rPr lang="en-US" sz="1400"/>
              <a:t>, they produce words such as </a:t>
            </a:r>
            <a:r>
              <a:rPr lang="en-US" sz="1400" b="1"/>
              <a:t>ventilate or vernacular</a:t>
            </a:r>
            <a:r>
              <a:rPr lang="en-US" sz="1400"/>
              <a:t>.  In fact, a surprising number of people will guess the correct first letter, last letter, and number of syllables contained in the missing word.</a:t>
            </a:r>
          </a:p>
          <a:p>
            <a:endParaRPr lang="en-US" sz="1400"/>
          </a:p>
          <a:p>
            <a:r>
              <a:rPr lang="en-US" sz="1400"/>
              <a:t>Recognition is often easier than recall because recognition tasks contain retrieval cues, or reminders.  A retrieval cue is a stimulus that helps us to access information in long-term memory.  Any stimulus that is encoded along with an experience can later trigger one’s memory of that experience.  The retrieval cue may be a picture, a location, a word, a song, another person, or even a fragrance or the mood we’re 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680C2-02F4-4AD0-B3E8-7D89BF3A2646}" type="slidenum">
              <a:rPr lang="en-US"/>
              <a:pPr/>
              <a:t>25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normAutofit fontScale="55000" lnSpcReduction="20000"/>
          </a:bodyPr>
          <a:lstStyle/>
          <a:p>
            <a:r>
              <a:rPr lang="en-US" sz="1400" dirty="0"/>
              <a:t>Now before we celebrate the virtues of memory and outline the techniques we can use to improve it, let’s stop and ponder the wisdom of William James (you’ll remember him as one of our founding fathers of psychology) who said ‘If we remembered everything, we should on most occasions be as ill off as if we remembered nothing.”  James was right.  Sometimes it is better to forget – which is why some psychologists have suggested the paradoxical conclusion that forgetting is an adaptive, economical aspect of human memory.</a:t>
            </a:r>
          </a:p>
          <a:p>
            <a:endParaRPr lang="en-US" sz="1400" dirty="0"/>
          </a:p>
          <a:p>
            <a:r>
              <a:rPr lang="en-US" sz="1400" dirty="0"/>
              <a:t>Memory failure is a common experience in everyday life.  Why?  Do memory traces fade with time?  Are they displaced by newer memories?  Or do memories get buried, perhaps blocked by unconscious forces?  As we’ll see, forgetting can result from one of four processes: a lack of encoding, decay, interference, or repression.  In the first two, the forgotten information is simply not in long-term memory storage.  In the second two, the memory may exist, but it is difficult, if not impossible, to retrieve.</a:t>
            </a:r>
          </a:p>
          <a:p>
            <a:endParaRPr lang="en-US" sz="1400" dirty="0"/>
          </a:p>
          <a:p>
            <a:r>
              <a:rPr lang="en-US" sz="1400" dirty="0"/>
              <a:t>Do you know what an American penny looks like?  Would you recognize one if you say it?  If you were born in the US, you have looked at, held, and counted thousands of pennies in your life.  Yet many people cannot accurately draw one from memory, name its features, or distinguish it from a fake.  Look at these coins.  Which of these is the true penny?  When researchers present this task to college students, they find that about </a:t>
            </a:r>
            <a:r>
              <a:rPr lang="en-US" sz="1400" b="1" dirty="0"/>
              <a:t>58% </a:t>
            </a:r>
            <a:r>
              <a:rPr lang="en-US" sz="1400" dirty="0"/>
              <a:t>did not identify the right coin.  The reason for this result is not that the subjects forgot what a penny looks like – it’s that the features were never encoded into long-term memory.  And why should they be?  So long as you can tell the difference between pennies and other coins, there is no need to attend to the fine details.  The penny is not the only common, everyday object whose features we fail to notice.  People also have difficulty recalling the features of a dollar bill, computer keyboard, the front-page spread of their favorite newspaper, and even the layout of a telephone – objects we look at and use all the time.</a:t>
            </a:r>
          </a:p>
          <a:p>
            <a:endParaRPr lang="en-US" sz="1400" dirty="0"/>
          </a:p>
          <a:p>
            <a:r>
              <a:rPr lang="en-US" sz="1400" dirty="0"/>
              <a:t>The oldest theory of forgetting is that memory traces erode with the passage of time.  But there are two problems with this simple explanation.  One is that there is no physiological evidence of decay that corresponds to the fading of memory.  The second is that time alone is not the most critical factor.  Memory for newly learned nonsense syllables fades in a matter of hours, but the foreign language learned in high school is retained for many years.</a:t>
            </a:r>
          </a:p>
          <a:p>
            <a:endParaRPr lang="en-US" sz="1400" dirty="0"/>
          </a:p>
          <a:p>
            <a:r>
              <a:rPr lang="en-US" sz="1400" dirty="0"/>
              <a:t>The key blow to the decay theory of forgetting was landed in 1924 by John Jenkins and Karl </a:t>
            </a:r>
            <a:r>
              <a:rPr lang="en-US" sz="1400" dirty="0" err="1"/>
              <a:t>Dallenbach</a:t>
            </a:r>
            <a:r>
              <a:rPr lang="en-US" sz="1400" dirty="0"/>
              <a:t>.  Day after day, these researchers presented nonsense syllables to two subjects and then tested their memory after one, two, four, or eight hours.  On some days, the subjects went to sleep between learning and testing; on other days, they stayed awake and kept busy.  The subjects recalled more items after they had slept than when they were awake and involved in other activities.  Jenkins &amp; </a:t>
            </a:r>
            <a:r>
              <a:rPr lang="en-US" sz="1400" dirty="0" err="1"/>
              <a:t>Dallenbach</a:t>
            </a:r>
            <a:r>
              <a:rPr lang="en-US" sz="1400" dirty="0"/>
              <a:t> concluded that ‘forgetting is not so much a matter of decay of old impressions and associations as it is a matter of interference, inhibition, or obliteration of the old by the new.’  To minimize forgetting, you may find it helpful to go to sleep shortly after studying, thus avoiding ‘new information’ interference.</a:t>
            </a:r>
            <a:endParaRPr lang="en-US" sz="1400"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53899-B76B-499B-82CC-AA6F6D5CE458}" type="slidenum">
              <a:rPr lang="en-US"/>
              <a:pPr/>
              <a:t>27</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normAutofit lnSpcReduction="10000"/>
          </a:bodyPr>
          <a:lstStyle/>
          <a:p>
            <a:r>
              <a:rPr lang="en-US" sz="1400"/>
              <a:t>By showing that memory loss may be caused by mental activity that takes place when we are awake, Jenkins &amp; Dallenbach’s study suggested a third explanation of forgetting – that something learned may be forgotten due to interference from other information.  There are two kinds of interference.  In </a:t>
            </a:r>
            <a:r>
              <a:rPr lang="en-US" sz="1400" b="1"/>
              <a:t>proactive interference</a:t>
            </a:r>
            <a:r>
              <a:rPr lang="en-US" sz="1400"/>
              <a:t>, prior information inhibits our ability to recall something new.  If you try to learn a set of names, formulas, phone numbers, or glossary terms, you will find it more difficult if you had earlier studied a similar set of items.  Many years ago, researchers found that the more nonsense-syllable experiments subjects had taken part in, the more forgetting they exhibited in a brand-new study.</a:t>
            </a:r>
          </a:p>
          <a:p>
            <a:endParaRPr lang="en-US" sz="1400"/>
          </a:p>
          <a:p>
            <a:r>
              <a:rPr lang="en-US" sz="1400"/>
              <a:t>A related problem is </a:t>
            </a:r>
            <a:r>
              <a:rPr lang="en-US" sz="1400" b="1"/>
              <a:t>retroactive interference</a:t>
            </a:r>
            <a:r>
              <a:rPr lang="en-US" sz="1400"/>
              <a:t>, whereby new material disrupts memory for previously learned information.  Thus, subjects in various experiments are at least temporarily less likely to recognize previously seen pictures of nature scenes, faces, and common objects if they are then exposed to similar photographs before being tested.  One learning experience can displace – or at least inhibit – the retrieval of another.  That is why, when people go back and review a subset of to-be-remembered information, their memory for nonreviewed material suffers.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2C505-61BF-43B6-9F93-B19F395A1193}" type="slidenum">
              <a:rPr lang="en-US"/>
              <a:pPr/>
              <a:t>28</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normAutofit fontScale="70000" lnSpcReduction="20000"/>
          </a:bodyPr>
          <a:lstStyle/>
          <a:p>
            <a:r>
              <a:rPr lang="en-US" sz="1400"/>
              <a:t>This principle that any stimulus encoded along with an experience can later jog one’s memory of that experience led to an interesting notion that memory is ‘context dependent’ – that people find it easier to retrieve information from memory when they’re in the same situation in which the information was obtained in the first place.  In an unusual initial test of this hypothesis, researchers presented scuba divers with a list of words in one of two settings: fifteen underwater or on the beach.  Then they tested the divers in the same setting or in the other setting.  Illustrating </a:t>
            </a:r>
            <a:r>
              <a:rPr lang="en-US" sz="1400" b="1"/>
              <a:t>context-dependent memory</a:t>
            </a:r>
            <a:r>
              <a:rPr lang="en-US" sz="1400"/>
              <a:t>, the divers recalled 40% more words when the material was learned and retrieved in the same context.</a:t>
            </a:r>
          </a:p>
          <a:p>
            <a:endParaRPr lang="en-US" sz="1400"/>
          </a:p>
          <a:p>
            <a:r>
              <a:rPr lang="en-US" sz="1400"/>
              <a:t>This type of research has uncovered several applicable findings for you all: because test-taking situations are typically quiet, you recall more information if you also study in a quiet setting.</a:t>
            </a:r>
          </a:p>
          <a:p>
            <a:endParaRPr lang="en-US" sz="1400"/>
          </a:p>
          <a:p>
            <a:r>
              <a:rPr lang="en-US" sz="1400"/>
              <a:t>There’s no doubt about it, we can often jog a memory by reinstating the initial context of an experience.  This explains why, when you walk into a room to get something and then completely forget why you went into the room – you can often re-remember the object of your task by going back into the room where you first thought of what you wanted.</a:t>
            </a:r>
          </a:p>
          <a:p>
            <a:endParaRPr lang="en-US" sz="1400"/>
          </a:p>
          <a:p>
            <a:r>
              <a:rPr lang="en-US" sz="1400" b="1"/>
              <a:t>Internal cues</a:t>
            </a:r>
            <a:r>
              <a:rPr lang="en-US" sz="1400"/>
              <a:t> that become associated with an event may also spark the retrieval of explicit memories.  Illustrating the phenomenon of </a:t>
            </a:r>
            <a:r>
              <a:rPr lang="en-US" sz="1400" b="1"/>
              <a:t>state-dependent</a:t>
            </a:r>
            <a:r>
              <a:rPr lang="en-US" sz="1400"/>
              <a:t> memory, studies reveal that it is often easier to recall something when our state of mind is the same at testing as it was during encoding.  If you have an experience when you are happy or sad, drunk or sober, calm or aroused, that experience – unless your emotional state is intensely distracting – is more likely to pop to mind or be free-recalled when your internal state later is the same than when it’s different.  Researchers have found that the reason it helps to be memory-tested in the same place where you learned the material is that the environment is likely to transport you back to the same mood state – and it’s this mood state that serves as a retrieval cue.</a:t>
            </a:r>
          </a:p>
          <a:p>
            <a:endParaRPr lang="en-US" sz="1400"/>
          </a:p>
          <a:p>
            <a:r>
              <a:rPr lang="en-US" sz="1400"/>
              <a:t>When it comes to internal states and memory, there is a </a:t>
            </a:r>
            <a:r>
              <a:rPr lang="en-US" sz="1400" b="1"/>
              <a:t>complicating factor</a:t>
            </a:r>
            <a:r>
              <a:rPr lang="en-US" sz="1400"/>
              <a:t>: The mood we’re in often leads us to evoke memories that are congruent with that mood.  When people are happy, the good times are easier to recall.  But when people are sad, depressed, or anxious, their minds become flooded with negative events of the past.  Currently depressed people thus report having more intrusive memories of death and other bad experiences compared to nondepressed controls.  You can see how destructive this cycle can get.</a:t>
            </a:r>
            <a:endParaRPr lang="en-US" sz="14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7C678-F5D8-4F8E-B2BB-1962850F3F06}" type="slidenum">
              <a:rPr lang="en-US"/>
              <a:pPr/>
              <a:t>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normAutofit fontScale="85000" lnSpcReduction="20000"/>
          </a:bodyPr>
          <a:lstStyle/>
          <a:p>
            <a:r>
              <a:rPr lang="en-US" sz="1400"/>
              <a:t>Using the computer as a model, memory researchers seek to trace the flow of information as it is mentall processed.  In this </a:t>
            </a:r>
            <a:r>
              <a:rPr lang="en-US" sz="1400" b="1"/>
              <a:t>information-processing model</a:t>
            </a:r>
            <a:r>
              <a:rPr lang="en-US" sz="1400"/>
              <a:t>, a stimulus that registers on our senses can be remembered only if it 1. Draws attention, which brings it into consciousness; 2. Is encoded, or transferred to storage sites in the brain, and 3. Is retrieved for use at a later time.</a:t>
            </a:r>
          </a:p>
          <a:p>
            <a:endParaRPr lang="en-US" sz="1400"/>
          </a:p>
          <a:p>
            <a:r>
              <a:rPr lang="en-US" sz="1400"/>
              <a:t>Within this information-processing memory approach, three types of memory have been distinguished: sensory, short-term and long-term.  </a:t>
            </a:r>
            <a:r>
              <a:rPr lang="en-US" sz="1400" b="1"/>
              <a:t>Sensory memory</a:t>
            </a:r>
            <a:r>
              <a:rPr lang="en-US" sz="1400"/>
              <a:t> stores all stimuli that register on the senses, holding literal copies for a brief moment ranging from a fraction of a second to three seconds.  Sensations that do not draw attention tend to vanish, but those we ‘notice’ are transferred to </a:t>
            </a:r>
            <a:r>
              <a:rPr lang="en-US" sz="1400" b="1"/>
              <a:t>short-term memory</a:t>
            </a:r>
            <a:r>
              <a:rPr lang="en-US" sz="1400"/>
              <a:t> , another temporary storage system that can hold seven or so items of information for about 20 seconds.  Although STM fades quickly, information can be held for a longer period of time through repetition and rehearsal.  When people talk about attention span, they are referring to short-term memory.</a:t>
            </a:r>
          </a:p>
          <a:p>
            <a:endParaRPr lang="en-US" sz="1400"/>
          </a:p>
          <a:p>
            <a:r>
              <a:rPr lang="en-US" sz="1400"/>
              <a:t>Finally, </a:t>
            </a:r>
            <a:r>
              <a:rPr lang="en-US" sz="1400" b="1"/>
              <a:t>long-term memory</a:t>
            </a:r>
            <a:r>
              <a:rPr lang="en-US" sz="1400"/>
              <a:t> is a somewhat permanent storage system that can hold vast quantities of information for many years.  Science writer Isaac Asimov once estimated that LTM takes in a quadrillion separate bits of information in the course of a lifetime.  Mathematician John Griffith estimated that, from birth to death, the average person stores five hundred times more information than the </a:t>
            </a:r>
            <a:r>
              <a:rPr lang="en-US" sz="1400" b="1"/>
              <a:t>Encyclopedia Britannica</a:t>
            </a:r>
            <a:r>
              <a:rPr lang="en-US" sz="1400"/>
              <a:t>.  When people talk about memory, long-term memory is typically what they have in mind.</a:t>
            </a:r>
          </a:p>
          <a:p>
            <a:endParaRPr lang="en-US" sz="1400"/>
          </a:p>
          <a:p>
            <a:r>
              <a:rPr lang="en-US" sz="1400"/>
              <a:t>We’ll talk about each of these in a little more detail later 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08FB5-E7F1-4064-B477-8B416F2395A8}" type="slidenum">
              <a:rPr lang="en-US"/>
              <a:pPr/>
              <a:t>29</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1400"/>
              <a:t>More than a hundred years ago, Freud observed that his patients often could not recall unpleasant past events from their own lives.  In fact, he observed, they would sometimes stop, pull back, and lose their train of thought just as they seemed on the brink of an insight.  Freud called this </a:t>
            </a:r>
            <a:r>
              <a:rPr lang="en-US" sz="1400" b="1"/>
              <a:t>repression</a:t>
            </a:r>
            <a:r>
              <a:rPr lang="en-US" sz="1400"/>
              <a:t>, and he said it was an unconscious defense mechanism that keeps painful personal memories under lock and key – and out of awareness.</a:t>
            </a:r>
          </a:p>
          <a:p>
            <a:endParaRPr lang="en-US" sz="1400"/>
          </a:p>
          <a:p>
            <a:r>
              <a:rPr lang="en-US" sz="1400"/>
              <a:t>We’ll see later that people who suffer childhood traumas such as war, abuse, and rape sometimes develop ‘dissociative disorders’ characterized by apparent gaps in their explicit memory.  Although repression has never been demonstrated in a laboratory setting, psychotherapy case studies suggest that memories can be repressed for long periods of time and recovered in therapy.  As we’ll see later, however, it is difficult in actual cases to distinguish between dormant memories of actual past events and falsely constructed memories of experiences that never occurred.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AB74D-4FF5-43FA-BDF1-CCB25DEC71B5}" type="slidenum">
              <a:rPr lang="en-US"/>
              <a:pPr/>
              <a:t>30</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normAutofit fontScale="55000" lnSpcReduction="20000"/>
          </a:bodyPr>
          <a:lstStyle/>
          <a:p>
            <a:r>
              <a:rPr lang="en-US" sz="1400"/>
              <a:t>Up to now, we have likened human memory to a computer that faithfully encodes, stores, and retrieves information from the recent and distant past.  Clearly, however, there is more to the story.  As we’ll see, remembering is an active process in which we reconstruct memories according to our beliefs, wishes, needs, and information received from outside sources.</a:t>
            </a:r>
          </a:p>
          <a:p>
            <a:endParaRPr lang="en-US" sz="1400"/>
          </a:p>
          <a:p>
            <a:r>
              <a:rPr lang="en-US" sz="1400"/>
              <a:t>In 1932, Frederick Bartlett asked British college students to recall a story taken from the folklore of Native American culture.  He found that although they correctly recalled the gist of the story, they changed, exaggerated, added, and omitted certain details – resulting in a narrative that was more coherent to them.  Without realizing it, subjects reconstructed the material to fit their own </a:t>
            </a:r>
            <a:r>
              <a:rPr lang="en-US" sz="1400" b="1"/>
              <a:t>schemas</a:t>
            </a:r>
            <a:r>
              <a:rPr lang="en-US" sz="1400"/>
              <a:t>, a term that Bartlett used to describe the preconceptions that people have about persons and situations.</a:t>
            </a:r>
          </a:p>
          <a:p>
            <a:endParaRPr lang="en-US" sz="1400"/>
          </a:p>
          <a:p>
            <a:r>
              <a:rPr lang="en-US" sz="1400"/>
              <a:t>It’s now clear that schemas distort memory, often by leading us to </a:t>
            </a:r>
            <a:r>
              <a:rPr lang="en-US" sz="1400" b="1"/>
              <a:t>fill in missing pieces</a:t>
            </a:r>
            <a:r>
              <a:rPr lang="en-US" sz="1400"/>
              <a:t>.  Research by Intraub and others illustrates that point.  In a series of studies, they showed people close-up photographs of various scenes – such as a telephone booth on a street corner, a basketball on a gym floor, and a lawn chair on a grassy field.  Consistently, subjects who were later asked to recall these scenes mentally extended the borders by reporting or drawing details that were not in the pictures but might plausibly have existed outside the camera’s field of view.  Why?  It appears that the scenes activated perceptual schemas that led subjects over time to insert new details into memory.</a:t>
            </a:r>
          </a:p>
          <a:p>
            <a:endParaRPr lang="en-US" sz="1400"/>
          </a:p>
          <a:p>
            <a:r>
              <a:rPr lang="en-US" sz="1400"/>
              <a:t>Memory is an active construction of the past – a construction that alters reality in ways that are consistent not only with prior expectations but also with postevent information.  Consider the plight of those who witness street crimes.  Afterward, they talk to each other, read about it in the newspapers, sometimes even watch coverage on television.  By the time these witnesses are questioned by authorities, one wonders if their original memory is still ‘pure’, uncontaminated by postevent information.</a:t>
            </a:r>
          </a:p>
          <a:p>
            <a:endParaRPr lang="en-US" sz="1400"/>
          </a:p>
          <a:p>
            <a:r>
              <a:rPr lang="en-US" sz="1400"/>
              <a:t>According to Elizabeth Loftus, it probably is not.  Using her studies of eyewitness testimony, Loftus proposed a theory of reconstructive memory.  After people observe an event, she said, later information about the event – whether it’s true or not – becomes integrated into the fabric of their memory.</a:t>
            </a:r>
          </a:p>
          <a:p>
            <a:endParaRPr lang="en-US" sz="1400"/>
          </a:p>
          <a:p>
            <a:r>
              <a:rPr lang="en-US" sz="1400"/>
              <a:t>A classic study illustrates this misinformation effect.  In that study, researchers presented subjects with a slide show in which a red car hits a pedestrian after turning at an intersection.  Subjects saw either a </a:t>
            </a:r>
            <a:r>
              <a:rPr lang="en-US" sz="1400" b="1"/>
              <a:t>stop</a:t>
            </a:r>
            <a:r>
              <a:rPr lang="en-US" sz="1400"/>
              <a:t> sign or a </a:t>
            </a:r>
            <a:r>
              <a:rPr lang="en-US" sz="1400" b="1"/>
              <a:t>yield</a:t>
            </a:r>
            <a:r>
              <a:rPr lang="en-US" sz="1400"/>
              <a:t> sign in the slides, but then embedded in a series of questions they were asked was one that implied the presence of the other sign.  The result: The number of subjects who later ‘recognized’ the slide with the wrong traffic sign increased from 25 to 59%.  Other studies have confirmed this effect.</a:t>
            </a:r>
          </a:p>
          <a:p>
            <a:endParaRPr lang="en-US" sz="1400"/>
          </a:p>
          <a:p>
            <a:r>
              <a:rPr lang="en-US" sz="1400"/>
              <a:t>This provocative theory has arouse controversy.  Does misinformation permanently impair a witness’s real memory, never to be retrieved again?  Or do subjects merely follow the experimenter’s ‘suggestions’, leaving a true memory intact for retrieval under other conditions?  Either way, an important practical lesson remains: Whether witnesses’ memories are truly altered or not, their reports of what they remember are hopelessly biased by postevent information.</a:t>
            </a:r>
          </a:p>
          <a:p>
            <a:endParaRPr lang="en-US" sz="1400"/>
          </a:p>
          <a:p>
            <a:r>
              <a:rPr lang="en-US" sz="1400"/>
              <a:t>The misinformation effect led cognitive psychologists to discover that people sometimes create memories that are </a:t>
            </a:r>
            <a:r>
              <a:rPr lang="en-US" sz="1400" b="1"/>
              <a:t>completely false</a:t>
            </a:r>
            <a:r>
              <a:rPr lang="en-US" sz="1400"/>
              <a:t>.  People who have heard a list of sleep-related words (like bed or yawn) or music-related words (like jazz or instrument) were often convinced just minutes later that they had also heard </a:t>
            </a:r>
            <a:r>
              <a:rPr lang="en-US" sz="1400" b="1"/>
              <a:t>sleep</a:t>
            </a:r>
            <a:r>
              <a:rPr lang="en-US" sz="1400"/>
              <a:t> and </a:t>
            </a:r>
            <a:r>
              <a:rPr lang="en-US" sz="1400" b="1"/>
              <a:t>music</a:t>
            </a:r>
            <a:r>
              <a:rPr lang="en-US" sz="1400"/>
              <a:t> – words that fit but were not actually on the list.  This result is easy to find – even if the test is delayed 24 hours, even when subjects are forewarned about the false memory effect.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BF19F-96E8-4B77-9748-6446CF42431C}" type="slidenum">
              <a:rPr lang="en-US"/>
              <a:pPr/>
              <a:t>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sz="1400" dirty="0"/>
              <a:t>Many events register in sensory memory.  Those that are noticed are briefly stored in short-term memory; those that are encoded are transferred to a more permanent facility.  As shown forgetting may be caused by failures of attention, encoding, or retrieval.</a:t>
            </a:r>
          </a:p>
          <a:p>
            <a:endParaRPr lang="en-US" sz="1400" dirty="0"/>
          </a:p>
          <a:p>
            <a:r>
              <a:rPr lang="en-US" sz="1400" dirty="0"/>
              <a:t>Note, however, that this is only a model and does NOT mean that the brain has three separate storage bins.  This is only one view of how memory works.  There is a radically different view.  Most computers process instructions in fixed sequence, one linear step at a time.  In contrast, the human brain performs multiple operations simultaneously, ‘in parallel’.  Thus, some cognitive psychologists have rejected the information-processing model in favor of parallel-processing models in which knowledge is represented in a web-like network of connections among thousands of interacting ‘processing units’ all active at once.</a:t>
            </a:r>
          </a:p>
          <a:p>
            <a:endParaRPr lang="en-US" sz="1400" dirty="0"/>
          </a:p>
          <a:p>
            <a:r>
              <a:rPr lang="en-US" sz="1400" dirty="0"/>
              <a:t>The two main questions we’ll be asking ourselves throughout this chapter are: How are memories stored?  And to what extend are our memories of the past faithful to reality?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9E70D-DE73-400F-AE05-FE121003A0D6}" type="slidenum">
              <a:rPr lang="en-US"/>
              <a:pPr/>
              <a:t>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sz="1400"/>
              <a:t>Take a flashlight into a dark room, turn it on, shine it on a wall, and wave it quickly in a circular motion.  What do you see?  If you twirl it fast enough, the light will appear to leave a glowing trail, and you’ll see a continuous circle.  The reason: Even though the light illuminates only one point in the circle at a time, your visual system stores a ‘snapshot’ of watch point as you watch the next point.  The visual image is called an icon, and the snapshot it stores is called </a:t>
            </a:r>
            <a:r>
              <a:rPr lang="en-US" sz="1400" b="1"/>
              <a:t>iconic memory</a:t>
            </a:r>
            <a:r>
              <a:rPr lang="en-US" sz="1400"/>
              <a:t>.</a:t>
            </a:r>
          </a:p>
          <a:p>
            <a:endParaRPr lang="en-US" sz="1400"/>
          </a:p>
          <a:p>
            <a:r>
              <a:rPr lang="en-US" sz="1400"/>
              <a:t>People typically don’t realize that a fleeting mental trace lingers after a stimulus is removed from view.  Nor did cognitive psychologists realize it until George Sperling’s ingenious series of experiments.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931BD-C88D-41FC-A72C-1A895989CC5A}" type="slidenum">
              <a:rPr lang="en-US"/>
              <a:pPr/>
              <a:t>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normAutofit fontScale="92500" lnSpcReduction="20000"/>
          </a:bodyPr>
          <a:lstStyle/>
          <a:p>
            <a:r>
              <a:rPr lang="en-US" sz="1400"/>
              <a:t>A similar phenomenon exists for auditory stimuli.  The next time you listen to the radio, notice after you turn it off how an ‘echo’ of the sound seems to reverberate inside your head.  This auditory sensory register is called </a:t>
            </a:r>
            <a:r>
              <a:rPr lang="en-US" sz="1400" b="1"/>
              <a:t>echoic memory</a:t>
            </a:r>
            <a:r>
              <a:rPr lang="en-US" sz="1400"/>
              <a:t>.  Just how much auditory input is stored in echoic memory?  In a study modeled after Sperling’s, Christopher Darwin and others (1972) put headphones on subjects and all at once played three sets of spoken letters – in the right ear, in the left ear, and in both ears at once.  Subjects then received a visual signal indicating which set to report.  Using this study and others, researchers have found that echoic memory holds only a few items but lasts for two or three seconds, and perhaps even longer, before activation in the auditory cortex fades.</a:t>
            </a:r>
          </a:p>
          <a:p>
            <a:endParaRPr lang="en-US" sz="1400"/>
          </a:p>
          <a:p>
            <a:r>
              <a:rPr lang="en-US" sz="1400"/>
              <a:t>Whether a sensory memory system stores information for one-third of a second or for three seconds, you might wonder: What’s the point of having a ‘memory’ that is so quick to decay?  To answer this question, try to imagine what your perceptions of the world would be like without sensory memories.  Without the visual icon, for instance, you would lose track of what you see with every blink of the eye – as if you were viewing the world through a series of snapshots rather than on a continuous film.  Similarly, it would be hard to understand spoken language without the persistent traces of echoic memory.  Speech would be heard as a series of staccato sounds rather than as connected words and phrases.  In fact, we have other sensory memories as well – for touch, smell, and taste stimuli.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056AF-833C-491B-BAA0-E79DB824A869}" type="slidenum">
              <a:rPr lang="en-US"/>
              <a:pPr/>
              <a:t>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normAutofit fontScale="85000" lnSpcReduction="20000"/>
          </a:bodyPr>
          <a:lstStyle/>
          <a:p>
            <a:r>
              <a:rPr lang="en-US" sz="1400"/>
              <a:t>Think about what your environment is like as you walk from class to class on campus.  You’re seeing people, trees, buildings, trash.  You’re hearing multitudes of conversations, the sounds of cars as they drive past, the sounds of leaves as they fall.  You’re smelling the car exhaust, the perfume of the girl next to you, the flowers that are blooming, and  a pungent trash can that you walk past.  More stimuli is probably reaching your sensors than you can think or write about, but most never reach your consciousness and are immediately ‘forgotten’.  The key is </a:t>
            </a:r>
            <a:r>
              <a:rPr lang="en-US" sz="1400" b="1"/>
              <a:t>attention</a:t>
            </a:r>
            <a:r>
              <a:rPr lang="en-US" sz="1400"/>
              <a:t>.  As we talked about earlier, sensations that do not capture our attention quickly tend to evaporate, whereas those we notice are transferred to short-term memory – a somewhat more lasting but limited storage facility.  As we saw in the ‘Sensation and Perception’ chapter, people are selective in their perceptions and can instantly direct their attention to stimuli that are interesting, adaptive, or important.</a:t>
            </a:r>
          </a:p>
          <a:p>
            <a:endParaRPr lang="en-US" sz="1400"/>
          </a:p>
          <a:p>
            <a:r>
              <a:rPr lang="en-US" sz="1400"/>
              <a:t>From the sensory register, the brain encodes information – that is, it converts it into a form that can be stored in short-term memory.  A stimulus may be encoded in different ways.  After you read a sentence from a book, you might recall a picture of the letters and their placement on the page (visual encoding), the sounds of the words themselves (acoustic encoding), or the meaning of the sentence as a whole (semantic encoding).  Research shows that people typically encode this type of information in acoustic terms.  Thus, when subjects are presented with a string of letters and immediately asked to recall them, the make more ‘sound-alike’ errors than ‘look-alike’ errors.  For example, subjects mis-recall an ‘F’ as an ‘S’ or ‘X’, but not as an ‘E’ or ‘B’.  Subjects are also more likely to confuse words that sounds alike (man, can) than words that are similar in meaning (big, huge) – further indicating that we tend to encode verbal information in acoustic terms rather than in semantic terms.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1D32F-CB86-45AB-A938-967031BE3DEE}" type="slidenum">
              <a:rPr lang="en-US"/>
              <a:pPr/>
              <a:t>9</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C6FB0-E8EA-4E8B-BE27-85C6304EA051}" type="slidenum">
              <a:rPr lang="en-US"/>
              <a:pPr/>
              <a:t>10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64A3A-8A14-4AD3-9699-0C53D35AEBF9}" type="slidenum">
              <a:rPr lang="en-US"/>
              <a:pPr/>
              <a:t>11</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normAutofit fontScale="62500" lnSpcReduction="20000"/>
          </a:bodyPr>
          <a:lstStyle/>
          <a:p>
            <a:r>
              <a:rPr lang="en-US" sz="1400" dirty="0"/>
              <a:t>It’s important to note that to the extent that one stimulus captures our attention, others may be ignored – sometimes with startling effects on memory.  For example, research on eyewitness testimony shows that when a criminal displays a weapon, witnesses are less able to identify the culprit than if no weapon is present.  Why?  One reason is that the witness’s eyes fixate on the weapon, particularly when it comes as a surprise, thereby drawing attention away from the face.  To demonstrate, researchers showed subjects slides of a customer who walked up to a bank teller and pulled out either a gun or a checkbook.  By recording eye movements, these researchers found that subjects spent more time looking at the gun than at the checkbook.  The result: impairment in their ability to identify the criminal in a lineup.</a:t>
            </a:r>
          </a:p>
          <a:p>
            <a:endParaRPr lang="en-US" sz="1400" dirty="0"/>
          </a:p>
          <a:p>
            <a:r>
              <a:rPr lang="en-US" sz="1400" dirty="0"/>
              <a:t>Limited by </a:t>
            </a:r>
            <a:r>
              <a:rPr lang="en-US" sz="1400" dirty="0" err="1"/>
              <a:t>attentional</a:t>
            </a:r>
            <a:r>
              <a:rPr lang="en-US" sz="1400" dirty="0"/>
              <a:t> resources, short-term memory can hold a small number of items.  How small an number?  The average person can store </a:t>
            </a:r>
            <a:r>
              <a:rPr lang="en-US" sz="1400" b="1" dirty="0"/>
              <a:t>seven or so items</a:t>
            </a:r>
            <a:r>
              <a:rPr lang="en-US" sz="1400" dirty="0"/>
              <a:t> – regardless of whether they are numbers, letters, words, or names.</a:t>
            </a:r>
          </a:p>
          <a:p>
            <a:endParaRPr lang="en-US" sz="1400" dirty="0"/>
          </a:p>
          <a:p>
            <a:r>
              <a:rPr lang="en-US" sz="1400" dirty="0"/>
              <a:t>Okay, so short-term memory can accommodate only seven items, and that number may be smaller, but here’s the hitch: Although an item may consist of one letter or digit, these items can be grouped into chunks of words, sentences, and large numbers – thus enabling us to use our storage capacity more efficiently.  The activity we did at the start of this section demonstrates the effects of chunking – you were better able to remember more numbers when they were chunked into significant years than when they appeared to be random numbers.</a:t>
            </a:r>
          </a:p>
          <a:p>
            <a:endParaRPr lang="en-US" sz="1400" dirty="0"/>
          </a:p>
          <a:p>
            <a:r>
              <a:rPr lang="en-US" sz="1400" b="1" dirty="0"/>
              <a:t>Chunking</a:t>
            </a:r>
            <a:r>
              <a:rPr lang="en-US" sz="1400" dirty="0"/>
              <a:t> enables us to improve our short-term memory span by using our capacity more efficiently.  You may be limited to seven or so chunks, but you can learn to increase the size of those chunks.  Without rehearsal, some researchers find that people can only remember about 4 plus or minus 2 chunks.  With rehearsal, we’re back to the magic seven plus or minus two.  But with serious training, people can increase the size of the chunks so that you are remembering large quantities of material.  To demonstrate, a group of researchers trained two male university students, both long-distance runners and of average intelligence, for several months.  For an hour a day, three or four days a week, these students were asked to recall random strings of numbers.  If they recalled a sequence correctly, another digit was added to the next sequence and the task was repeated.  If they made a mistake, the number of digits in the next sequence was reduced by one.  Before practicing, their memory span was four to seven digits.  After six months, they were up to eighty items.  In one session, for example, the experimenter read the following numbers in order:</a:t>
            </a:r>
          </a:p>
          <a:p>
            <a:endParaRPr lang="en-US" sz="1400" dirty="0"/>
          </a:p>
          <a:p>
            <a:r>
              <a:rPr lang="en-US" sz="1400" dirty="0"/>
              <a:t>After two minutes of concentration, the subject repeated all seventy-three digits, in groups of three and four.  How did he do it?  Given no special instructions, the subject developed his own elaborate strategy: he converted the random numbers into ages, dates, and racing times.  Thus, 893 became 89.3 (a very old person); 1944 became 1944 (near the end of the second world war); and 3492 became 3 minutes and 49.2 seconds (nearly a world’s record for the mile).</a:t>
            </a:r>
            <a:endParaRPr lang="en-US" sz="1400"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EA1D3F8-E940-4086-A69C-5ABAD861FBD6}" type="datetimeFigureOut">
              <a:rPr lang="en-US" smtClean="0"/>
              <a:pPr/>
              <a:t>5/6/2019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B74F6B-4418-419D-9F55-85DF2AE5B8E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A1D3F8-E940-4086-A69C-5ABAD861FBD6}"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A1D3F8-E940-4086-A69C-5ABAD861FBD6}"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7861F93A-E728-48FB-AF2A-76D0EA12087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A1D3F8-E940-4086-A69C-5ABAD861FBD6}"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A1D3F8-E940-4086-A69C-5ABAD861FBD6}"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B74F6B-4418-419D-9F55-85DF2AE5B8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1D3F8-E940-4086-A69C-5ABAD861FBD6}"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A1D3F8-E940-4086-A69C-5ABAD861FBD6}" type="datetimeFigureOut">
              <a:rPr lang="en-US" smtClean="0"/>
              <a:pPr/>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A1D3F8-E940-4086-A69C-5ABAD861FBD6}" type="datetimeFigureOut">
              <a:rPr lang="en-US" smtClean="0"/>
              <a:pPr/>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1D3F8-E940-4086-A69C-5ABAD861FBD6}" type="datetimeFigureOut">
              <a:rPr lang="en-US" smtClean="0"/>
              <a:pPr/>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1D3F8-E940-4086-A69C-5ABAD861FBD6}"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A1D3F8-E940-4086-A69C-5ABAD861FBD6}"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74F6B-4418-419D-9F55-85DF2AE5B8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EA1D3F8-E940-4086-A69C-5ABAD861FBD6}" type="datetimeFigureOut">
              <a:rPr lang="en-US" smtClean="0"/>
              <a:pPr/>
              <a:t>5/6/2019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B74F6B-4418-419D-9F55-85DF2AE5B8E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a:latin typeface="Comic Sans MS" pitchFamily="66" charset="0"/>
              </a:rPr>
              <a:t>Human Memory</a:t>
            </a:r>
          </a:p>
        </p:txBody>
      </p:sp>
      <p:sp>
        <p:nvSpPr>
          <p:cNvPr id="27651" name="Rectangle 3"/>
          <p:cNvSpPr>
            <a:spLocks noGrp="1" noChangeArrowheads="1"/>
          </p:cNvSpPr>
          <p:nvPr>
            <p:ph type="subTitle" idx="1"/>
          </p:nvPr>
        </p:nvSpPr>
        <p:spPr>
          <a:xfrm>
            <a:off x="1524000" y="4038600"/>
            <a:ext cx="6400800" cy="2286000"/>
          </a:xfrm>
        </p:spPr>
        <p:txBody>
          <a:bodyPr>
            <a:normAutofit/>
          </a:bodyPr>
          <a:lstStyle/>
          <a:p>
            <a:r>
              <a:rPr lang="en-US">
                <a:latin typeface="Comic Sans MS" pitchFamily="66" charset="0"/>
              </a:rPr>
              <a:t>It is good to have an end to journey towards; but it is the journey that matters, in the end.</a:t>
            </a:r>
          </a:p>
          <a:p>
            <a:r>
              <a:rPr lang="en-US">
                <a:latin typeface="Comic Sans MS" pitchFamily="66" charset="0"/>
              </a:rPr>
              <a:t>			Ursula K. Le Gui</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a:latin typeface="Comic Sans MS" pitchFamily="66" charset="0"/>
            </a:endParaRPr>
          </a:p>
        </p:txBody>
      </p:sp>
      <p:sp>
        <p:nvSpPr>
          <p:cNvPr id="111619" name="Rectangle 3"/>
          <p:cNvSpPr>
            <a:spLocks noGrp="1" noChangeArrowheads="1"/>
          </p:cNvSpPr>
          <p:nvPr>
            <p:ph idx="1"/>
          </p:nvPr>
        </p:nvSpPr>
        <p:spPr>
          <a:xfrm>
            <a:off x="685800" y="1905000"/>
            <a:ext cx="8077200" cy="4267200"/>
          </a:xfrm>
        </p:spPr>
        <p:txBody>
          <a:bodyPr/>
          <a:lstStyle/>
          <a:p>
            <a:pPr>
              <a:buFontTx/>
              <a:buNone/>
            </a:pPr>
            <a:r>
              <a:rPr lang="en-US">
                <a:latin typeface="Comic Sans MS" pitchFamily="66" charset="0"/>
              </a:rPr>
              <a:t>Now, try again…</a:t>
            </a:r>
          </a:p>
          <a:p>
            <a:endParaRPr lang="en-US">
              <a:latin typeface="Comic Sans MS" pitchFamily="66" charset="0"/>
            </a:endParaRPr>
          </a:p>
          <a:p>
            <a:pPr>
              <a:buFontTx/>
              <a:buNone/>
            </a:pPr>
            <a:r>
              <a:rPr lang="en-US" sz="3600">
                <a:latin typeface="Comic Sans MS" pitchFamily="66" charset="0"/>
              </a:rPr>
              <a:t>1812     1941     1776     1492     2001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atin typeface="Comic Sans MS" pitchFamily="66" charset="0"/>
              </a:rPr>
              <a:t>Short-term Memory</a:t>
            </a:r>
          </a:p>
        </p:txBody>
      </p:sp>
      <p:sp>
        <p:nvSpPr>
          <p:cNvPr id="104451" name="Rectangle 3"/>
          <p:cNvSpPr>
            <a:spLocks noGrp="1" noChangeArrowheads="1"/>
          </p:cNvSpPr>
          <p:nvPr>
            <p:ph idx="1"/>
          </p:nvPr>
        </p:nvSpPr>
        <p:spPr>
          <a:xfrm>
            <a:off x="304800" y="1905000"/>
            <a:ext cx="8153400" cy="4572000"/>
          </a:xfrm>
        </p:spPr>
        <p:txBody>
          <a:bodyPr/>
          <a:lstStyle/>
          <a:p>
            <a:pPr>
              <a:lnSpc>
                <a:spcPct val="90000"/>
              </a:lnSpc>
            </a:pPr>
            <a:r>
              <a:rPr lang="en-US" sz="2800">
                <a:latin typeface="Comic Sans MS" pitchFamily="66" charset="0"/>
              </a:rPr>
              <a:t>Limited capacity</a:t>
            </a:r>
          </a:p>
          <a:p>
            <a:pPr lvl="1">
              <a:lnSpc>
                <a:spcPct val="90000"/>
              </a:lnSpc>
            </a:pPr>
            <a:r>
              <a:rPr lang="en-US" sz="2400">
                <a:latin typeface="Comic Sans MS" pitchFamily="66" charset="0"/>
              </a:rPr>
              <a:t>Can hold 7 </a:t>
            </a:r>
            <a:r>
              <a:rPr lang="en-US" sz="2400">
                <a:latin typeface="Comic Sans MS" pitchFamily="66" charset="0"/>
                <a:cs typeface="Times New Roman" charset="0"/>
              </a:rPr>
              <a:t>± </a:t>
            </a:r>
            <a:r>
              <a:rPr lang="en-US" sz="2400">
                <a:latin typeface="Comic Sans MS" pitchFamily="66" charset="0"/>
              </a:rPr>
              <a:t>2 items for about 20 seconds</a:t>
            </a:r>
          </a:p>
          <a:p>
            <a:pPr lvl="1">
              <a:lnSpc>
                <a:spcPct val="90000"/>
              </a:lnSpc>
            </a:pPr>
            <a:r>
              <a:rPr lang="en-US" sz="2400">
                <a:latin typeface="Comic Sans MS" pitchFamily="66" charset="0"/>
              </a:rPr>
              <a:t>Maintenance rehearsal</a:t>
            </a:r>
          </a:p>
          <a:p>
            <a:pPr lvl="2">
              <a:lnSpc>
                <a:spcPct val="90000"/>
              </a:lnSpc>
            </a:pPr>
            <a:r>
              <a:rPr lang="en-US" sz="2000">
                <a:latin typeface="Comic Sans MS" pitchFamily="66" charset="0"/>
              </a:rPr>
              <a:t>The use of repetition to keep info in short-term memory</a:t>
            </a:r>
          </a:p>
          <a:p>
            <a:pPr>
              <a:lnSpc>
                <a:spcPct val="90000"/>
              </a:lnSpc>
            </a:pPr>
            <a:r>
              <a:rPr lang="en-US" sz="2800">
                <a:latin typeface="Comic Sans MS" pitchFamily="66" charset="0"/>
              </a:rPr>
              <a:t>CHUNK</a:t>
            </a:r>
          </a:p>
          <a:p>
            <a:pPr lvl="1">
              <a:lnSpc>
                <a:spcPct val="90000"/>
              </a:lnSpc>
            </a:pPr>
            <a:r>
              <a:rPr lang="en-US" sz="2400">
                <a:latin typeface="Comic Sans MS" pitchFamily="66" charset="0"/>
              </a:rPr>
              <a:t>Meaningful unit of information</a:t>
            </a:r>
          </a:p>
          <a:p>
            <a:pPr lvl="1">
              <a:lnSpc>
                <a:spcPct val="90000"/>
              </a:lnSpc>
            </a:pPr>
            <a:r>
              <a:rPr lang="en-US" sz="2400">
                <a:latin typeface="Comic Sans MS" pitchFamily="66" charset="0"/>
              </a:rPr>
              <a:t>Without rehearsal, we remember 4 </a:t>
            </a:r>
            <a:r>
              <a:rPr lang="en-US" sz="2400">
                <a:latin typeface="Comic Sans MS" pitchFamily="66" charset="0"/>
                <a:cs typeface="Times New Roman" charset="0"/>
              </a:rPr>
              <a:t>± 2 chunks</a:t>
            </a:r>
          </a:p>
          <a:p>
            <a:pPr lvl="1">
              <a:lnSpc>
                <a:spcPct val="90000"/>
              </a:lnSpc>
            </a:pPr>
            <a:r>
              <a:rPr lang="en-US" sz="2400">
                <a:latin typeface="Comic Sans MS" pitchFamily="66" charset="0"/>
              </a:rPr>
              <a:t>With rehearsal, we remember 7 </a:t>
            </a:r>
            <a:r>
              <a:rPr lang="en-US" sz="2400">
                <a:latin typeface="Comic Sans MS" pitchFamily="66" charset="0"/>
                <a:cs typeface="Times New Roman" charset="0"/>
              </a:rPr>
              <a:t>± 2 chunks</a:t>
            </a:r>
          </a:p>
          <a:p>
            <a:pPr lvl="1">
              <a:lnSpc>
                <a:spcPct val="90000"/>
              </a:lnSpc>
            </a:pPr>
            <a:r>
              <a:rPr lang="en-US" sz="2400">
                <a:latin typeface="Comic Sans MS" pitchFamily="66" charset="0"/>
                <a:cs typeface="Times New Roman" charset="0"/>
              </a:rPr>
              <a:t>Ericsson &amp; Chase (1982)</a:t>
            </a:r>
          </a:p>
          <a:p>
            <a:pPr>
              <a:lnSpc>
                <a:spcPct val="90000"/>
              </a:lnSpc>
              <a:buFontTx/>
              <a:buNone/>
            </a:pPr>
            <a:r>
              <a:rPr lang="en-US" sz="2400">
                <a:latin typeface="Comic Sans MS" pitchFamily="66" charset="0"/>
              </a:rPr>
              <a:t>	89319443492502157841668506120948888568772731418610546297480129497496592280</a:t>
            </a:r>
          </a:p>
        </p:txBody>
      </p:sp>
      <p:pic>
        <p:nvPicPr>
          <p:cNvPr id="104454" name="Picture 6" descr="U:\PSYC 10\Image Bank\telephone.gif"/>
          <p:cNvPicPr>
            <a:picLocks noChangeAspect="1" noChangeArrowheads="1" noCrop="1"/>
          </p:cNvPicPr>
          <p:nvPr/>
        </p:nvPicPr>
        <p:blipFill>
          <a:blip r:embed="rId3" cstate="print"/>
          <a:srcRect/>
          <a:stretch>
            <a:fillRect/>
          </a:stretch>
        </p:blipFill>
        <p:spPr bwMode="auto">
          <a:xfrm>
            <a:off x="7867650" y="5562600"/>
            <a:ext cx="127635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1">
                                            <p:txEl>
                                              <p:pRg st="3" end="3"/>
                                            </p:txEl>
                                          </p:spTgt>
                                        </p:tgtEl>
                                        <p:attrNameLst>
                                          <p:attrName>style.visibility</p:attrName>
                                        </p:attrNameLst>
                                      </p:cBhvr>
                                      <p:to>
                                        <p:strVal val="visible"/>
                                      </p:to>
                                    </p:set>
                                    <p:anim calcmode="lin" valueType="num">
                                      <p:cBhvr additive="base">
                                        <p:cTn id="25"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1">
                                            <p:txEl>
                                              <p:pRg st="4" end="4"/>
                                            </p:txEl>
                                          </p:spTgt>
                                        </p:tgtEl>
                                        <p:attrNameLst>
                                          <p:attrName>style.visibility</p:attrName>
                                        </p:attrNameLst>
                                      </p:cBhvr>
                                      <p:to>
                                        <p:strVal val="visible"/>
                                      </p:to>
                                    </p:set>
                                    <p:anim calcmode="lin" valueType="num">
                                      <p:cBhvr additive="base">
                                        <p:cTn id="31"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451">
                                            <p:txEl>
                                              <p:pRg st="5" end="5"/>
                                            </p:txEl>
                                          </p:spTgt>
                                        </p:tgtEl>
                                        <p:attrNameLst>
                                          <p:attrName>style.visibility</p:attrName>
                                        </p:attrNameLst>
                                      </p:cBhvr>
                                      <p:to>
                                        <p:strVal val="visible"/>
                                      </p:to>
                                    </p:set>
                                    <p:anim calcmode="lin" valueType="num">
                                      <p:cBhvr additive="base">
                                        <p:cTn id="37"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451">
                                            <p:txEl>
                                              <p:pRg st="6" end="6"/>
                                            </p:txEl>
                                          </p:spTgt>
                                        </p:tgtEl>
                                        <p:attrNameLst>
                                          <p:attrName>style.visibility</p:attrName>
                                        </p:attrNameLst>
                                      </p:cBhvr>
                                      <p:to>
                                        <p:strVal val="visible"/>
                                      </p:to>
                                    </p:set>
                                    <p:anim calcmode="lin" valueType="num">
                                      <p:cBhvr additive="base">
                                        <p:cTn id="43" dur="50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4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451">
                                            <p:txEl>
                                              <p:pRg st="7" end="7"/>
                                            </p:txEl>
                                          </p:spTgt>
                                        </p:tgtEl>
                                        <p:attrNameLst>
                                          <p:attrName>style.visibility</p:attrName>
                                        </p:attrNameLst>
                                      </p:cBhvr>
                                      <p:to>
                                        <p:strVal val="visible"/>
                                      </p:to>
                                    </p:set>
                                    <p:anim calcmode="lin" valueType="num">
                                      <p:cBhvr additive="base">
                                        <p:cTn id="49" dur="500" fill="hold"/>
                                        <p:tgtEl>
                                          <p:spTgt spid="1044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4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4451">
                                            <p:txEl>
                                              <p:pRg st="8" end="8"/>
                                            </p:txEl>
                                          </p:spTgt>
                                        </p:tgtEl>
                                        <p:attrNameLst>
                                          <p:attrName>style.visibility</p:attrName>
                                        </p:attrNameLst>
                                      </p:cBhvr>
                                      <p:to>
                                        <p:strVal val="visible"/>
                                      </p:to>
                                    </p:set>
                                    <p:anim calcmode="lin" valueType="num">
                                      <p:cBhvr additive="base">
                                        <p:cTn id="55" dur="500" fill="hold"/>
                                        <p:tgtEl>
                                          <p:spTgt spid="10445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44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4451">
                                            <p:txEl>
                                              <p:pRg st="9" end="9"/>
                                            </p:txEl>
                                          </p:spTgt>
                                        </p:tgtEl>
                                        <p:attrNameLst>
                                          <p:attrName>style.visibility</p:attrName>
                                        </p:attrNameLst>
                                      </p:cBhvr>
                                      <p:to>
                                        <p:strVal val="visible"/>
                                      </p:to>
                                    </p:set>
                                    <p:anim calcmode="lin" valueType="num">
                                      <p:cBhvr additive="base">
                                        <p:cTn id="61" dur="500" fill="hold"/>
                                        <p:tgtEl>
                                          <p:spTgt spid="10445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44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Long-term Memory</a:t>
            </a:r>
          </a:p>
        </p:txBody>
      </p:sp>
      <p:sp>
        <p:nvSpPr>
          <p:cNvPr id="125977" name="Text Box 25"/>
          <p:cNvSpPr txBox="1">
            <a:spLocks noGrp="1" noChangeArrowheads="1"/>
          </p:cNvSpPr>
          <p:nvPr>
            <p:ph idx="1"/>
          </p:nvPr>
        </p:nvSpPr>
        <p:spPr>
          <a:xfrm>
            <a:off x="685800" y="1905000"/>
            <a:ext cx="7772400" cy="1066800"/>
          </a:xfrm>
          <a:noFill/>
          <a:ln/>
        </p:spPr>
        <p:txBody>
          <a:bodyPr>
            <a:normAutofit fontScale="77500" lnSpcReduction="20000"/>
          </a:bodyPr>
          <a:lstStyle/>
          <a:p>
            <a:pPr>
              <a:lnSpc>
                <a:spcPct val="110000"/>
              </a:lnSpc>
            </a:pPr>
            <a:r>
              <a:rPr lang="en-US" dirty="0">
                <a:latin typeface="Comic Sans MS" pitchFamily="66" charset="0"/>
              </a:rPr>
              <a:t>Once information passes from sensory to short-term memory, it can be encoded into long-term memory </a:t>
            </a:r>
            <a:endParaRPr lang="en-US" sz="1800" dirty="0">
              <a:latin typeface="Comic Sans MS" pitchFamily="66" charset="0"/>
            </a:endParaRPr>
          </a:p>
        </p:txBody>
      </p:sp>
      <p:sp>
        <p:nvSpPr>
          <p:cNvPr id="125956" name="Rectangle 4"/>
          <p:cNvSpPr>
            <a:spLocks noChangeArrowheads="1"/>
          </p:cNvSpPr>
          <p:nvPr/>
        </p:nvSpPr>
        <p:spPr bwMode="auto">
          <a:xfrm>
            <a:off x="4419600" y="5334000"/>
            <a:ext cx="1600200" cy="1524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b="1">
                <a:solidFill>
                  <a:schemeClr val="bg1"/>
                </a:solidFill>
              </a:rPr>
              <a:t> Working or</a:t>
            </a:r>
          </a:p>
          <a:p>
            <a:pPr algn="ctr" eaLnBrk="0" hangingPunct="0"/>
            <a:r>
              <a:rPr lang="en-US" b="1">
                <a:solidFill>
                  <a:schemeClr val="bg1"/>
                </a:solidFill>
              </a:rPr>
              <a:t>Short-term</a:t>
            </a:r>
          </a:p>
          <a:p>
            <a:pPr algn="ctr" eaLnBrk="0" hangingPunct="0"/>
            <a:r>
              <a:rPr lang="en-US" b="1">
                <a:solidFill>
                  <a:schemeClr val="bg1"/>
                </a:solidFill>
              </a:rPr>
              <a:t>Memory</a:t>
            </a:r>
            <a:endParaRPr lang="en-US"/>
          </a:p>
        </p:txBody>
      </p:sp>
      <p:sp>
        <p:nvSpPr>
          <p:cNvPr id="125957" name="Text Box 5"/>
          <p:cNvSpPr txBox="1">
            <a:spLocks noChangeArrowheads="1"/>
          </p:cNvSpPr>
          <p:nvPr/>
        </p:nvSpPr>
        <p:spPr bwMode="auto">
          <a:xfrm>
            <a:off x="304800" y="5486400"/>
            <a:ext cx="1166813" cy="1187450"/>
          </a:xfrm>
          <a:prstGeom prst="rect">
            <a:avLst/>
          </a:prstGeom>
          <a:noFill/>
          <a:ln w="12700">
            <a:noFill/>
            <a:miter lim="800000"/>
            <a:headEnd type="none" w="sm" len="sm"/>
            <a:tailEnd type="none" w="sm" len="sm"/>
          </a:ln>
          <a:effectLst/>
        </p:spPr>
        <p:txBody>
          <a:bodyPr wrap="none">
            <a:spAutoFit/>
          </a:bodyPr>
          <a:lstStyle/>
          <a:p>
            <a:pPr eaLnBrk="0" hangingPunct="0"/>
            <a:r>
              <a:rPr lang="en-US"/>
              <a:t>Sensory</a:t>
            </a:r>
          </a:p>
          <a:p>
            <a:pPr eaLnBrk="0" hangingPunct="0"/>
            <a:endParaRPr lang="en-US"/>
          </a:p>
          <a:p>
            <a:pPr eaLnBrk="0" hangingPunct="0"/>
            <a:r>
              <a:rPr lang="en-US"/>
              <a:t>  Input</a:t>
            </a:r>
          </a:p>
        </p:txBody>
      </p:sp>
      <p:sp>
        <p:nvSpPr>
          <p:cNvPr id="125958" name="Rectangle 6"/>
          <p:cNvSpPr>
            <a:spLocks noChangeArrowheads="1"/>
          </p:cNvSpPr>
          <p:nvPr/>
        </p:nvSpPr>
        <p:spPr bwMode="auto">
          <a:xfrm>
            <a:off x="1447800" y="5334000"/>
            <a:ext cx="1600200" cy="1524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b="1">
                <a:solidFill>
                  <a:schemeClr val="bg1"/>
                </a:solidFill>
              </a:rPr>
              <a:t>Sensory </a:t>
            </a:r>
          </a:p>
          <a:p>
            <a:pPr algn="ctr" eaLnBrk="0" hangingPunct="0"/>
            <a:r>
              <a:rPr lang="en-US" b="1">
                <a:solidFill>
                  <a:schemeClr val="bg1"/>
                </a:solidFill>
              </a:rPr>
              <a:t>Memory</a:t>
            </a:r>
            <a:endParaRPr lang="en-US"/>
          </a:p>
        </p:txBody>
      </p:sp>
      <p:sp>
        <p:nvSpPr>
          <p:cNvPr id="125959" name="Line 7"/>
          <p:cNvSpPr>
            <a:spLocks noChangeShapeType="1"/>
          </p:cNvSpPr>
          <p:nvPr/>
        </p:nvSpPr>
        <p:spPr bwMode="auto">
          <a:xfrm>
            <a:off x="304800" y="6096000"/>
            <a:ext cx="1066800" cy="0"/>
          </a:xfrm>
          <a:prstGeom prst="line">
            <a:avLst/>
          </a:prstGeom>
          <a:noFill/>
          <a:ln w="76200">
            <a:solidFill>
              <a:schemeClr val="tx1"/>
            </a:solidFill>
            <a:round/>
            <a:headEnd type="none" w="sm" len="sm"/>
            <a:tailEnd type="triangle" w="lg" len="med"/>
          </a:ln>
          <a:effectLst/>
        </p:spPr>
        <p:txBody>
          <a:bodyPr wrap="none" anchor="ctr"/>
          <a:lstStyle/>
          <a:p>
            <a:endParaRPr lang="en-US"/>
          </a:p>
        </p:txBody>
      </p:sp>
      <p:sp>
        <p:nvSpPr>
          <p:cNvPr id="125961" name="Text Box 9"/>
          <p:cNvSpPr txBox="1">
            <a:spLocks noChangeArrowheads="1"/>
          </p:cNvSpPr>
          <p:nvPr/>
        </p:nvSpPr>
        <p:spPr bwMode="auto">
          <a:xfrm>
            <a:off x="3124200" y="5334000"/>
            <a:ext cx="1333500" cy="457200"/>
          </a:xfrm>
          <a:prstGeom prst="rect">
            <a:avLst/>
          </a:prstGeom>
          <a:noFill/>
          <a:ln w="12700">
            <a:noFill/>
            <a:miter lim="800000"/>
            <a:headEnd type="none" w="sm" len="sm"/>
            <a:tailEnd type="none" w="sm" len="sm"/>
          </a:ln>
          <a:effectLst/>
        </p:spPr>
        <p:txBody>
          <a:bodyPr wrap="none">
            <a:spAutoFit/>
          </a:bodyPr>
          <a:lstStyle/>
          <a:p>
            <a:pPr eaLnBrk="0" hangingPunct="0"/>
            <a:r>
              <a:rPr lang="en-US"/>
              <a:t>Attention</a:t>
            </a:r>
          </a:p>
        </p:txBody>
      </p:sp>
      <p:sp>
        <p:nvSpPr>
          <p:cNvPr id="125968" name="AutoShape 16"/>
          <p:cNvSpPr>
            <a:spLocks noChangeArrowheads="1"/>
          </p:cNvSpPr>
          <p:nvPr/>
        </p:nvSpPr>
        <p:spPr bwMode="auto">
          <a:xfrm>
            <a:off x="7620000" y="5334000"/>
            <a:ext cx="1524000" cy="1524000"/>
          </a:xfrm>
          <a:prstGeom prst="flowChartProcess">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b="1">
                <a:solidFill>
                  <a:schemeClr val="bg1"/>
                </a:solidFill>
              </a:rPr>
              <a:t>Long-term</a:t>
            </a:r>
          </a:p>
          <a:p>
            <a:pPr algn="ctr"/>
            <a:r>
              <a:rPr lang="en-US" b="1">
                <a:solidFill>
                  <a:schemeClr val="bg1"/>
                </a:solidFill>
              </a:rPr>
              <a:t>memory</a:t>
            </a:r>
          </a:p>
        </p:txBody>
      </p:sp>
      <p:sp>
        <p:nvSpPr>
          <p:cNvPr id="125971" name="Line 19"/>
          <p:cNvSpPr>
            <a:spLocks noChangeShapeType="1"/>
          </p:cNvSpPr>
          <p:nvPr/>
        </p:nvSpPr>
        <p:spPr bwMode="auto">
          <a:xfrm flipV="1">
            <a:off x="8458200" y="4648200"/>
            <a:ext cx="0" cy="685800"/>
          </a:xfrm>
          <a:prstGeom prst="line">
            <a:avLst/>
          </a:prstGeom>
          <a:noFill/>
          <a:ln w="50800">
            <a:solidFill>
              <a:schemeClr val="tx1"/>
            </a:solidFill>
            <a:miter lim="800000"/>
            <a:headEnd type="none" w="sm" len="sm"/>
            <a:tailEnd type="none" w="sm" len="sm"/>
          </a:ln>
          <a:effectLst/>
        </p:spPr>
        <p:txBody>
          <a:bodyPr wrap="none"/>
          <a:lstStyle/>
          <a:p>
            <a:endParaRPr lang="en-US"/>
          </a:p>
        </p:txBody>
      </p:sp>
      <p:sp>
        <p:nvSpPr>
          <p:cNvPr id="125972" name="Line 20"/>
          <p:cNvSpPr>
            <a:spLocks noChangeShapeType="1"/>
          </p:cNvSpPr>
          <p:nvPr/>
        </p:nvSpPr>
        <p:spPr bwMode="auto">
          <a:xfrm flipH="1">
            <a:off x="5334000" y="4648200"/>
            <a:ext cx="3124200" cy="0"/>
          </a:xfrm>
          <a:prstGeom prst="line">
            <a:avLst/>
          </a:prstGeom>
          <a:noFill/>
          <a:ln w="50800">
            <a:solidFill>
              <a:schemeClr val="tx1"/>
            </a:solidFill>
            <a:miter lim="800000"/>
            <a:headEnd type="none" w="sm" len="sm"/>
            <a:tailEnd type="none" w="sm" len="sm"/>
          </a:ln>
          <a:effectLst/>
        </p:spPr>
        <p:txBody>
          <a:bodyPr wrap="none"/>
          <a:lstStyle/>
          <a:p>
            <a:endParaRPr lang="en-US"/>
          </a:p>
        </p:txBody>
      </p:sp>
      <p:sp>
        <p:nvSpPr>
          <p:cNvPr id="125973" name="Line 21"/>
          <p:cNvSpPr>
            <a:spLocks noChangeShapeType="1"/>
          </p:cNvSpPr>
          <p:nvPr/>
        </p:nvSpPr>
        <p:spPr bwMode="auto">
          <a:xfrm>
            <a:off x="5334000" y="4648200"/>
            <a:ext cx="0" cy="609600"/>
          </a:xfrm>
          <a:prstGeom prst="line">
            <a:avLst/>
          </a:prstGeom>
          <a:noFill/>
          <a:ln w="50800">
            <a:solidFill>
              <a:schemeClr val="tx1"/>
            </a:solidFill>
            <a:miter lim="800000"/>
            <a:headEnd type="none" w="sm" len="sm"/>
            <a:tailEnd type="triangle" w="med" len="med"/>
          </a:ln>
          <a:effectLst/>
        </p:spPr>
        <p:txBody>
          <a:bodyPr wrap="none"/>
          <a:lstStyle/>
          <a:p>
            <a:endParaRPr lang="en-US"/>
          </a:p>
        </p:txBody>
      </p:sp>
      <p:sp>
        <p:nvSpPr>
          <p:cNvPr id="125974" name="Text Box 22"/>
          <p:cNvSpPr txBox="1">
            <a:spLocks noChangeArrowheads="1"/>
          </p:cNvSpPr>
          <p:nvPr/>
        </p:nvSpPr>
        <p:spPr bwMode="auto">
          <a:xfrm>
            <a:off x="6019800" y="4114800"/>
            <a:ext cx="18288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t>Retrieval</a:t>
            </a:r>
          </a:p>
        </p:txBody>
      </p:sp>
      <p:sp>
        <p:nvSpPr>
          <p:cNvPr id="125975" name="Line 23"/>
          <p:cNvSpPr>
            <a:spLocks noChangeShapeType="1"/>
          </p:cNvSpPr>
          <p:nvPr/>
        </p:nvSpPr>
        <p:spPr bwMode="auto">
          <a:xfrm>
            <a:off x="6400800" y="6096000"/>
            <a:ext cx="1066800" cy="0"/>
          </a:xfrm>
          <a:prstGeom prst="line">
            <a:avLst/>
          </a:prstGeom>
          <a:noFill/>
          <a:ln w="76200">
            <a:solidFill>
              <a:schemeClr val="tx1"/>
            </a:solidFill>
            <a:round/>
            <a:headEnd type="none" w="sm" len="sm"/>
            <a:tailEnd type="triangle" w="lg" len="med"/>
          </a:ln>
          <a:effectLst/>
        </p:spPr>
        <p:txBody>
          <a:bodyPr wrap="none" anchor="ctr"/>
          <a:lstStyle/>
          <a:p>
            <a:endParaRPr lang="en-US"/>
          </a:p>
        </p:txBody>
      </p:sp>
      <p:sp>
        <p:nvSpPr>
          <p:cNvPr id="125976" name="Line 24"/>
          <p:cNvSpPr>
            <a:spLocks noChangeShapeType="1"/>
          </p:cNvSpPr>
          <p:nvPr/>
        </p:nvSpPr>
        <p:spPr bwMode="auto">
          <a:xfrm>
            <a:off x="3200400" y="6096000"/>
            <a:ext cx="1066800" cy="0"/>
          </a:xfrm>
          <a:prstGeom prst="line">
            <a:avLst/>
          </a:prstGeom>
          <a:noFill/>
          <a:ln w="76200">
            <a:solidFill>
              <a:schemeClr val="tx1"/>
            </a:solidFill>
            <a:round/>
            <a:headEnd type="none" w="sm" len="sm"/>
            <a:tailEnd type="triangle" w="lg" len="med"/>
          </a:ln>
          <a:effectLst/>
        </p:spPr>
        <p:txBody>
          <a:bodyPr wrap="none" anchor="ctr"/>
          <a:lstStyle/>
          <a:p>
            <a:endParaRPr lang="en-US"/>
          </a:p>
        </p:txBody>
      </p:sp>
      <p:sp>
        <p:nvSpPr>
          <p:cNvPr id="125978" name="Text Box 26"/>
          <p:cNvSpPr txBox="1">
            <a:spLocks noChangeArrowheads="1"/>
          </p:cNvSpPr>
          <p:nvPr/>
        </p:nvSpPr>
        <p:spPr bwMode="auto">
          <a:xfrm>
            <a:off x="6172200" y="5257800"/>
            <a:ext cx="1350963" cy="457200"/>
          </a:xfrm>
          <a:prstGeom prst="rect">
            <a:avLst/>
          </a:prstGeom>
          <a:noFill/>
          <a:ln w="12700">
            <a:noFill/>
            <a:miter lim="800000"/>
            <a:headEnd type="none" w="sm" len="sm"/>
            <a:tailEnd type="none" w="sm" len="sm"/>
          </a:ln>
          <a:effectLst/>
        </p:spPr>
        <p:txBody>
          <a:bodyPr wrap="none">
            <a:spAutoFit/>
          </a:bodyPr>
          <a:lstStyle/>
          <a:p>
            <a:pPr eaLnBrk="0" hangingPunct="0"/>
            <a:r>
              <a:rPr lang="en-US"/>
              <a:t>Encoding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7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latin typeface="Comic Sans MS" pitchFamily="66" charset="0"/>
              </a:rPr>
              <a:t>Semantic </a:t>
            </a:r>
            <a:r>
              <a:rPr lang="en-US" dirty="0" smtClean="0">
                <a:latin typeface="Comic Sans MS" pitchFamily="66" charset="0"/>
              </a:rPr>
              <a:t>Categories</a:t>
            </a:r>
            <a:endParaRPr lang="en-US" dirty="0">
              <a:latin typeface="Comic Sans MS" pitchFamily="66" charset="0"/>
            </a:endParaRPr>
          </a:p>
        </p:txBody>
      </p:sp>
      <p:sp>
        <p:nvSpPr>
          <p:cNvPr id="117764" name="Oval 4"/>
          <p:cNvSpPr>
            <a:spLocks noChangeArrowheads="1"/>
          </p:cNvSpPr>
          <p:nvPr/>
        </p:nvSpPr>
        <p:spPr bwMode="auto">
          <a:xfrm>
            <a:off x="4191000" y="4191000"/>
            <a:ext cx="762000" cy="762000"/>
          </a:xfrm>
          <a:prstGeom prst="ellipse">
            <a:avLst/>
          </a:prstGeom>
          <a:solidFill>
            <a:srgbClr val="CC0000"/>
          </a:solidFill>
          <a:ln w="12700">
            <a:solidFill>
              <a:schemeClr val="tx1"/>
            </a:solidFill>
            <a:miter lim="800000"/>
            <a:headEnd type="none" w="sm" len="sm"/>
            <a:tailEnd type="none" w="sm" len="sm"/>
          </a:ln>
          <a:effectLst/>
        </p:spPr>
        <p:txBody>
          <a:bodyPr wrap="none" anchor="ctr"/>
          <a:lstStyle/>
          <a:p>
            <a:endParaRPr lang="en-US"/>
          </a:p>
        </p:txBody>
      </p:sp>
      <p:sp>
        <p:nvSpPr>
          <p:cNvPr id="117765" name="Text Box 5"/>
          <p:cNvSpPr txBox="1">
            <a:spLocks noChangeArrowheads="1"/>
          </p:cNvSpPr>
          <p:nvPr/>
        </p:nvSpPr>
        <p:spPr bwMode="auto">
          <a:xfrm>
            <a:off x="4343400" y="4419600"/>
            <a:ext cx="685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Red</a:t>
            </a:r>
          </a:p>
        </p:txBody>
      </p:sp>
      <p:sp>
        <p:nvSpPr>
          <p:cNvPr id="117766" name="Oval 6"/>
          <p:cNvSpPr>
            <a:spLocks noChangeArrowheads="1"/>
          </p:cNvSpPr>
          <p:nvPr/>
        </p:nvSpPr>
        <p:spPr bwMode="auto">
          <a:xfrm>
            <a:off x="5715000" y="3810000"/>
            <a:ext cx="758825" cy="758825"/>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67" name="Text Box 7"/>
          <p:cNvSpPr txBox="1">
            <a:spLocks noChangeArrowheads="1"/>
          </p:cNvSpPr>
          <p:nvPr/>
        </p:nvSpPr>
        <p:spPr bwMode="auto">
          <a:xfrm>
            <a:off x="5791200" y="4038600"/>
            <a:ext cx="685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Fire</a:t>
            </a:r>
          </a:p>
        </p:txBody>
      </p:sp>
      <p:sp>
        <p:nvSpPr>
          <p:cNvPr id="117768" name="Oval 8"/>
          <p:cNvSpPr>
            <a:spLocks noChangeArrowheads="1"/>
          </p:cNvSpPr>
          <p:nvPr/>
        </p:nvSpPr>
        <p:spPr bwMode="auto">
          <a:xfrm>
            <a:off x="5791200" y="5105400"/>
            <a:ext cx="758825" cy="758825"/>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69" name="Text Box 9"/>
          <p:cNvSpPr txBox="1">
            <a:spLocks noChangeArrowheads="1"/>
          </p:cNvSpPr>
          <p:nvPr/>
        </p:nvSpPr>
        <p:spPr bwMode="auto">
          <a:xfrm>
            <a:off x="5791200" y="5334000"/>
            <a:ext cx="11430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Cherry</a:t>
            </a:r>
          </a:p>
        </p:txBody>
      </p:sp>
      <p:sp>
        <p:nvSpPr>
          <p:cNvPr id="117770" name="Oval 10"/>
          <p:cNvSpPr>
            <a:spLocks noChangeArrowheads="1"/>
          </p:cNvSpPr>
          <p:nvPr/>
        </p:nvSpPr>
        <p:spPr bwMode="auto">
          <a:xfrm>
            <a:off x="2362200" y="5410200"/>
            <a:ext cx="758825" cy="758825"/>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71" name="Text Box 11"/>
          <p:cNvSpPr txBox="1">
            <a:spLocks noChangeArrowheads="1"/>
          </p:cNvSpPr>
          <p:nvPr/>
        </p:nvSpPr>
        <p:spPr bwMode="auto">
          <a:xfrm>
            <a:off x="2438400" y="5638800"/>
            <a:ext cx="685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Roses</a:t>
            </a:r>
          </a:p>
        </p:txBody>
      </p:sp>
      <p:sp>
        <p:nvSpPr>
          <p:cNvPr id="117772" name="Oval 12"/>
          <p:cNvSpPr>
            <a:spLocks noChangeArrowheads="1"/>
          </p:cNvSpPr>
          <p:nvPr/>
        </p:nvSpPr>
        <p:spPr bwMode="auto">
          <a:xfrm>
            <a:off x="3810000" y="3276600"/>
            <a:ext cx="758825" cy="758825"/>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73" name="Text Box 13"/>
          <p:cNvSpPr txBox="1">
            <a:spLocks noChangeArrowheads="1"/>
          </p:cNvSpPr>
          <p:nvPr/>
        </p:nvSpPr>
        <p:spPr bwMode="auto">
          <a:xfrm>
            <a:off x="3657600" y="3505200"/>
            <a:ext cx="1447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Fire Engine</a:t>
            </a:r>
          </a:p>
        </p:txBody>
      </p:sp>
      <p:sp>
        <p:nvSpPr>
          <p:cNvPr id="117774" name="Oval 14"/>
          <p:cNvSpPr>
            <a:spLocks noChangeArrowheads="1"/>
          </p:cNvSpPr>
          <p:nvPr/>
        </p:nvSpPr>
        <p:spPr bwMode="auto">
          <a:xfrm>
            <a:off x="7162800" y="4724400"/>
            <a:ext cx="758825" cy="758825"/>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75" name="Text Box 15"/>
          <p:cNvSpPr txBox="1">
            <a:spLocks noChangeArrowheads="1"/>
          </p:cNvSpPr>
          <p:nvPr/>
        </p:nvSpPr>
        <p:spPr bwMode="auto">
          <a:xfrm>
            <a:off x="7162800" y="4953000"/>
            <a:ext cx="11430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Apples</a:t>
            </a:r>
          </a:p>
        </p:txBody>
      </p:sp>
      <p:sp>
        <p:nvSpPr>
          <p:cNvPr id="117776" name="Oval 16"/>
          <p:cNvSpPr>
            <a:spLocks noChangeArrowheads="1"/>
          </p:cNvSpPr>
          <p:nvPr/>
        </p:nvSpPr>
        <p:spPr bwMode="auto">
          <a:xfrm>
            <a:off x="6934200" y="2971800"/>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77" name="Text Box 17"/>
          <p:cNvSpPr txBox="1">
            <a:spLocks noChangeArrowheads="1"/>
          </p:cNvSpPr>
          <p:nvPr/>
        </p:nvSpPr>
        <p:spPr bwMode="auto">
          <a:xfrm>
            <a:off x="7010400" y="3200400"/>
            <a:ext cx="9906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House</a:t>
            </a:r>
          </a:p>
        </p:txBody>
      </p:sp>
      <p:sp>
        <p:nvSpPr>
          <p:cNvPr id="117778" name="Oval 18"/>
          <p:cNvSpPr>
            <a:spLocks noChangeArrowheads="1"/>
          </p:cNvSpPr>
          <p:nvPr/>
        </p:nvSpPr>
        <p:spPr bwMode="auto">
          <a:xfrm>
            <a:off x="2133600" y="4267200"/>
            <a:ext cx="758825" cy="762000"/>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79" name="Text Box 19"/>
          <p:cNvSpPr txBox="1">
            <a:spLocks noChangeArrowheads="1"/>
          </p:cNvSpPr>
          <p:nvPr/>
        </p:nvSpPr>
        <p:spPr bwMode="auto">
          <a:xfrm>
            <a:off x="2209800" y="4495800"/>
            <a:ext cx="685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Green</a:t>
            </a:r>
          </a:p>
        </p:txBody>
      </p:sp>
      <p:sp>
        <p:nvSpPr>
          <p:cNvPr id="117780" name="Oval 20"/>
          <p:cNvSpPr>
            <a:spLocks noChangeArrowheads="1"/>
          </p:cNvSpPr>
          <p:nvPr/>
        </p:nvSpPr>
        <p:spPr bwMode="auto">
          <a:xfrm>
            <a:off x="2667000" y="6248400"/>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81" name="Text Box 21"/>
          <p:cNvSpPr txBox="1">
            <a:spLocks noChangeArrowheads="1"/>
          </p:cNvSpPr>
          <p:nvPr/>
        </p:nvSpPr>
        <p:spPr bwMode="auto">
          <a:xfrm>
            <a:off x="2667000" y="6521450"/>
            <a:ext cx="12954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Flowers</a:t>
            </a:r>
          </a:p>
        </p:txBody>
      </p:sp>
      <p:sp>
        <p:nvSpPr>
          <p:cNvPr id="117782" name="Oval 22"/>
          <p:cNvSpPr>
            <a:spLocks noChangeArrowheads="1"/>
          </p:cNvSpPr>
          <p:nvPr/>
        </p:nvSpPr>
        <p:spPr bwMode="auto">
          <a:xfrm>
            <a:off x="1295400" y="5943600"/>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83" name="Text Box 23"/>
          <p:cNvSpPr txBox="1">
            <a:spLocks noChangeArrowheads="1"/>
          </p:cNvSpPr>
          <p:nvPr/>
        </p:nvSpPr>
        <p:spPr bwMode="auto">
          <a:xfrm>
            <a:off x="1295400" y="6172200"/>
            <a:ext cx="1066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Daisies</a:t>
            </a:r>
          </a:p>
        </p:txBody>
      </p:sp>
      <p:sp>
        <p:nvSpPr>
          <p:cNvPr id="117784" name="Oval 24"/>
          <p:cNvSpPr>
            <a:spLocks noChangeArrowheads="1"/>
          </p:cNvSpPr>
          <p:nvPr/>
        </p:nvSpPr>
        <p:spPr bwMode="auto">
          <a:xfrm>
            <a:off x="838200" y="4191000"/>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85" name="Text Box 25"/>
          <p:cNvSpPr txBox="1">
            <a:spLocks noChangeArrowheads="1"/>
          </p:cNvSpPr>
          <p:nvPr/>
        </p:nvSpPr>
        <p:spPr bwMode="auto">
          <a:xfrm>
            <a:off x="838200" y="4419600"/>
            <a:ext cx="8382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Yellow</a:t>
            </a:r>
          </a:p>
        </p:txBody>
      </p:sp>
      <p:sp>
        <p:nvSpPr>
          <p:cNvPr id="117786" name="Oval 26"/>
          <p:cNvSpPr>
            <a:spLocks noChangeArrowheads="1"/>
          </p:cNvSpPr>
          <p:nvPr/>
        </p:nvSpPr>
        <p:spPr bwMode="auto">
          <a:xfrm>
            <a:off x="1524000" y="3276600"/>
            <a:ext cx="758825" cy="758825"/>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87" name="Text Box 27"/>
          <p:cNvSpPr txBox="1">
            <a:spLocks noChangeArrowheads="1"/>
          </p:cNvSpPr>
          <p:nvPr/>
        </p:nvSpPr>
        <p:spPr bwMode="auto">
          <a:xfrm>
            <a:off x="1524000" y="3505200"/>
            <a:ext cx="11430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Orange</a:t>
            </a:r>
          </a:p>
        </p:txBody>
      </p:sp>
      <p:sp>
        <p:nvSpPr>
          <p:cNvPr id="117788" name="Oval 28"/>
          <p:cNvSpPr>
            <a:spLocks noChangeArrowheads="1"/>
          </p:cNvSpPr>
          <p:nvPr/>
        </p:nvSpPr>
        <p:spPr bwMode="auto">
          <a:xfrm>
            <a:off x="3581400" y="2133600"/>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89" name="Text Box 29"/>
          <p:cNvSpPr txBox="1">
            <a:spLocks noChangeArrowheads="1"/>
          </p:cNvSpPr>
          <p:nvPr/>
        </p:nvSpPr>
        <p:spPr bwMode="auto">
          <a:xfrm>
            <a:off x="3581400" y="2362200"/>
            <a:ext cx="685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Truck</a:t>
            </a:r>
          </a:p>
        </p:txBody>
      </p:sp>
      <p:sp>
        <p:nvSpPr>
          <p:cNvPr id="117790" name="Oval 30"/>
          <p:cNvSpPr>
            <a:spLocks noChangeArrowheads="1"/>
          </p:cNvSpPr>
          <p:nvPr/>
        </p:nvSpPr>
        <p:spPr bwMode="auto">
          <a:xfrm>
            <a:off x="4724400" y="1828800"/>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91" name="Text Box 31"/>
          <p:cNvSpPr txBox="1">
            <a:spLocks noChangeArrowheads="1"/>
          </p:cNvSpPr>
          <p:nvPr/>
        </p:nvSpPr>
        <p:spPr bwMode="auto">
          <a:xfrm>
            <a:off x="4876800" y="2057400"/>
            <a:ext cx="685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Bus</a:t>
            </a:r>
          </a:p>
        </p:txBody>
      </p:sp>
      <p:sp>
        <p:nvSpPr>
          <p:cNvPr id="117792" name="Oval 32"/>
          <p:cNvSpPr>
            <a:spLocks noChangeArrowheads="1"/>
          </p:cNvSpPr>
          <p:nvPr/>
        </p:nvSpPr>
        <p:spPr bwMode="auto">
          <a:xfrm>
            <a:off x="2514600" y="2819400"/>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93" name="Text Box 33"/>
          <p:cNvSpPr txBox="1">
            <a:spLocks noChangeArrowheads="1"/>
          </p:cNvSpPr>
          <p:nvPr/>
        </p:nvSpPr>
        <p:spPr bwMode="auto">
          <a:xfrm>
            <a:off x="2362200" y="3048000"/>
            <a:ext cx="1447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Ambulance</a:t>
            </a:r>
          </a:p>
        </p:txBody>
      </p:sp>
      <p:sp>
        <p:nvSpPr>
          <p:cNvPr id="117794" name="Oval 34"/>
          <p:cNvSpPr>
            <a:spLocks noChangeArrowheads="1"/>
          </p:cNvSpPr>
          <p:nvPr/>
        </p:nvSpPr>
        <p:spPr bwMode="auto">
          <a:xfrm>
            <a:off x="4267200" y="5334000"/>
            <a:ext cx="758825" cy="758825"/>
          </a:xfrm>
          <a:prstGeom prst="ellipse">
            <a:avLst/>
          </a:prstGeom>
          <a:solidFill>
            <a:srgbClr val="FF3300"/>
          </a:solidFill>
          <a:ln w="12700">
            <a:solidFill>
              <a:schemeClr val="tx1"/>
            </a:solidFill>
            <a:miter lim="800000"/>
            <a:headEnd type="none" w="sm" len="sm"/>
            <a:tailEnd type="none" w="sm" len="sm"/>
          </a:ln>
          <a:effectLst/>
        </p:spPr>
        <p:txBody>
          <a:bodyPr wrap="none" anchor="ctr"/>
          <a:lstStyle/>
          <a:p>
            <a:endParaRPr lang="en-US"/>
          </a:p>
        </p:txBody>
      </p:sp>
      <p:sp>
        <p:nvSpPr>
          <p:cNvPr id="117795" name="Text Box 35"/>
          <p:cNvSpPr txBox="1">
            <a:spLocks noChangeArrowheads="1"/>
          </p:cNvSpPr>
          <p:nvPr/>
        </p:nvSpPr>
        <p:spPr bwMode="auto">
          <a:xfrm>
            <a:off x="4267200" y="5562600"/>
            <a:ext cx="15240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Sunrise</a:t>
            </a:r>
          </a:p>
        </p:txBody>
      </p:sp>
      <p:sp>
        <p:nvSpPr>
          <p:cNvPr id="117796" name="Oval 36"/>
          <p:cNvSpPr>
            <a:spLocks noChangeArrowheads="1"/>
          </p:cNvSpPr>
          <p:nvPr/>
        </p:nvSpPr>
        <p:spPr bwMode="auto">
          <a:xfrm>
            <a:off x="4953000" y="6099175"/>
            <a:ext cx="758825" cy="758825"/>
          </a:xfrm>
          <a:prstGeom prst="ellipse">
            <a:avLst/>
          </a:prstGeom>
          <a:solidFill>
            <a:srgbClr val="FF9966"/>
          </a:solidFill>
          <a:ln w="12700">
            <a:solidFill>
              <a:schemeClr val="tx1"/>
            </a:solidFill>
            <a:miter lim="800000"/>
            <a:headEnd type="none" w="sm" len="sm"/>
            <a:tailEnd type="none" w="sm" len="sm"/>
          </a:ln>
          <a:effectLst/>
        </p:spPr>
        <p:txBody>
          <a:bodyPr wrap="none" anchor="ctr"/>
          <a:lstStyle/>
          <a:p>
            <a:endParaRPr lang="en-US"/>
          </a:p>
        </p:txBody>
      </p:sp>
      <p:sp>
        <p:nvSpPr>
          <p:cNvPr id="117797" name="Text Box 37"/>
          <p:cNvSpPr txBox="1">
            <a:spLocks noChangeArrowheads="1"/>
          </p:cNvSpPr>
          <p:nvPr/>
        </p:nvSpPr>
        <p:spPr bwMode="auto">
          <a:xfrm>
            <a:off x="4953000" y="6400800"/>
            <a:ext cx="8382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t>Sunsets</a:t>
            </a:r>
          </a:p>
        </p:txBody>
      </p:sp>
      <p:sp>
        <p:nvSpPr>
          <p:cNvPr id="117798" name="Oval 38"/>
          <p:cNvSpPr>
            <a:spLocks noChangeArrowheads="1"/>
          </p:cNvSpPr>
          <p:nvPr/>
        </p:nvSpPr>
        <p:spPr bwMode="auto">
          <a:xfrm>
            <a:off x="6248400" y="6099175"/>
            <a:ext cx="758825" cy="758825"/>
          </a:xfrm>
          <a:prstGeom prst="ellipse">
            <a:avLst/>
          </a:prstGeom>
          <a:solidFill>
            <a:srgbClr val="FFFFCC"/>
          </a:solidFill>
          <a:ln w="12700">
            <a:solidFill>
              <a:schemeClr val="tx1"/>
            </a:solidFill>
            <a:miter lim="800000"/>
            <a:headEnd type="none" w="sm" len="sm"/>
            <a:tailEnd type="none" w="sm" len="sm"/>
          </a:ln>
          <a:effectLst/>
        </p:spPr>
        <p:txBody>
          <a:bodyPr wrap="none" anchor="ctr"/>
          <a:lstStyle/>
          <a:p>
            <a:endParaRPr lang="en-US"/>
          </a:p>
        </p:txBody>
      </p:sp>
      <p:sp>
        <p:nvSpPr>
          <p:cNvPr id="117799" name="Text Box 39"/>
          <p:cNvSpPr txBox="1">
            <a:spLocks noChangeArrowheads="1"/>
          </p:cNvSpPr>
          <p:nvPr/>
        </p:nvSpPr>
        <p:spPr bwMode="auto">
          <a:xfrm>
            <a:off x="6248400" y="6372225"/>
            <a:ext cx="12954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solidFill>
                  <a:schemeClr val="bg1"/>
                </a:solidFill>
              </a:rPr>
              <a:t>Clouds</a:t>
            </a:r>
          </a:p>
        </p:txBody>
      </p:sp>
      <p:cxnSp>
        <p:nvCxnSpPr>
          <p:cNvPr id="117810" name="AutoShape 50"/>
          <p:cNvCxnSpPr>
            <a:cxnSpLocks noChangeShapeType="1"/>
            <a:stCxn id="117764" idx="4"/>
            <a:endCxn id="117794" idx="0"/>
          </p:cNvCxnSpPr>
          <p:nvPr/>
        </p:nvCxnSpPr>
        <p:spPr bwMode="auto">
          <a:xfrm>
            <a:off x="4572000" y="4953000"/>
            <a:ext cx="74613" cy="381000"/>
          </a:xfrm>
          <a:prstGeom prst="straightConnector1">
            <a:avLst/>
          </a:prstGeom>
          <a:noFill/>
          <a:ln w="38100">
            <a:solidFill>
              <a:schemeClr val="tx1"/>
            </a:solidFill>
            <a:miter lim="800000"/>
            <a:headEnd type="none" w="sm" len="sm"/>
            <a:tailEnd type="none" w="sm" len="sm"/>
          </a:ln>
          <a:effectLst/>
        </p:spPr>
      </p:cxnSp>
      <p:cxnSp>
        <p:nvCxnSpPr>
          <p:cNvPr id="117812" name="AutoShape 52"/>
          <p:cNvCxnSpPr>
            <a:cxnSpLocks noChangeShapeType="1"/>
            <a:stCxn id="117764" idx="7"/>
            <a:endCxn id="117766" idx="2"/>
          </p:cNvCxnSpPr>
          <p:nvPr/>
        </p:nvCxnSpPr>
        <p:spPr bwMode="auto">
          <a:xfrm flipV="1">
            <a:off x="4841875" y="4189413"/>
            <a:ext cx="873125" cy="112712"/>
          </a:xfrm>
          <a:prstGeom prst="straightConnector1">
            <a:avLst/>
          </a:prstGeom>
          <a:noFill/>
          <a:ln w="38100">
            <a:solidFill>
              <a:schemeClr val="tx1"/>
            </a:solidFill>
            <a:miter lim="800000"/>
            <a:headEnd type="none" w="sm" len="sm"/>
            <a:tailEnd type="none" w="sm" len="sm"/>
          </a:ln>
          <a:effectLst/>
        </p:spPr>
      </p:cxnSp>
      <p:cxnSp>
        <p:nvCxnSpPr>
          <p:cNvPr id="117813" name="AutoShape 53"/>
          <p:cNvCxnSpPr>
            <a:cxnSpLocks noChangeShapeType="1"/>
            <a:stCxn id="117764" idx="5"/>
            <a:endCxn id="117768" idx="1"/>
          </p:cNvCxnSpPr>
          <p:nvPr/>
        </p:nvCxnSpPr>
        <p:spPr bwMode="auto">
          <a:xfrm>
            <a:off x="4841875" y="4841875"/>
            <a:ext cx="1060450" cy="374650"/>
          </a:xfrm>
          <a:prstGeom prst="straightConnector1">
            <a:avLst/>
          </a:prstGeom>
          <a:noFill/>
          <a:ln w="38100">
            <a:solidFill>
              <a:schemeClr val="tx1"/>
            </a:solidFill>
            <a:miter lim="800000"/>
            <a:headEnd type="none" w="sm" len="sm"/>
            <a:tailEnd type="none" w="sm" len="sm"/>
          </a:ln>
          <a:effectLst/>
        </p:spPr>
      </p:cxnSp>
      <p:cxnSp>
        <p:nvCxnSpPr>
          <p:cNvPr id="117814" name="AutoShape 54"/>
          <p:cNvCxnSpPr>
            <a:cxnSpLocks noChangeShapeType="1"/>
            <a:stCxn id="117764" idx="2"/>
            <a:endCxn id="117770" idx="7"/>
          </p:cNvCxnSpPr>
          <p:nvPr/>
        </p:nvCxnSpPr>
        <p:spPr bwMode="auto">
          <a:xfrm flipH="1">
            <a:off x="3009900" y="4572000"/>
            <a:ext cx="1181100" cy="949325"/>
          </a:xfrm>
          <a:prstGeom prst="straightConnector1">
            <a:avLst/>
          </a:prstGeom>
          <a:noFill/>
          <a:ln w="38100">
            <a:solidFill>
              <a:schemeClr val="tx1"/>
            </a:solidFill>
            <a:miter lim="800000"/>
            <a:headEnd type="none" w="sm" len="sm"/>
            <a:tailEnd type="none" w="sm" len="sm"/>
          </a:ln>
          <a:effectLst/>
        </p:spPr>
      </p:cxnSp>
      <p:cxnSp>
        <p:nvCxnSpPr>
          <p:cNvPr id="117815" name="AutoShape 55"/>
          <p:cNvCxnSpPr>
            <a:cxnSpLocks noChangeShapeType="1"/>
            <a:stCxn id="117764" idx="2"/>
            <a:endCxn id="117779" idx="3"/>
          </p:cNvCxnSpPr>
          <p:nvPr/>
        </p:nvCxnSpPr>
        <p:spPr bwMode="auto">
          <a:xfrm flipH="1">
            <a:off x="2895600" y="4572000"/>
            <a:ext cx="1295400" cy="92075"/>
          </a:xfrm>
          <a:prstGeom prst="straightConnector1">
            <a:avLst/>
          </a:prstGeom>
          <a:noFill/>
          <a:ln w="38100">
            <a:solidFill>
              <a:schemeClr val="tx1"/>
            </a:solidFill>
            <a:miter lim="800000"/>
            <a:headEnd type="none" w="sm" len="sm"/>
            <a:tailEnd type="none" w="sm" len="sm"/>
          </a:ln>
          <a:effectLst/>
        </p:spPr>
      </p:cxnSp>
      <p:cxnSp>
        <p:nvCxnSpPr>
          <p:cNvPr id="117816" name="AutoShape 56"/>
          <p:cNvCxnSpPr>
            <a:cxnSpLocks noChangeShapeType="1"/>
            <a:stCxn id="117764" idx="1"/>
            <a:endCxn id="117772" idx="4"/>
          </p:cNvCxnSpPr>
          <p:nvPr/>
        </p:nvCxnSpPr>
        <p:spPr bwMode="auto">
          <a:xfrm flipH="1" flipV="1">
            <a:off x="4189413" y="4035425"/>
            <a:ext cx="112712" cy="266700"/>
          </a:xfrm>
          <a:prstGeom prst="straightConnector1">
            <a:avLst/>
          </a:prstGeom>
          <a:noFill/>
          <a:ln w="38100">
            <a:solidFill>
              <a:schemeClr val="tx1"/>
            </a:solidFill>
            <a:miter lim="800000"/>
            <a:headEnd type="none" w="sm" len="sm"/>
            <a:tailEnd type="none" w="sm" len="sm"/>
          </a:ln>
          <a:effectLst/>
        </p:spPr>
      </p:cxnSp>
      <p:cxnSp>
        <p:nvCxnSpPr>
          <p:cNvPr id="117817" name="AutoShape 57"/>
          <p:cNvCxnSpPr>
            <a:cxnSpLocks noChangeShapeType="1"/>
            <a:stCxn id="117772" idx="7"/>
            <a:endCxn id="117790" idx="3"/>
          </p:cNvCxnSpPr>
          <p:nvPr/>
        </p:nvCxnSpPr>
        <p:spPr bwMode="auto">
          <a:xfrm flipV="1">
            <a:off x="4457700" y="2476500"/>
            <a:ext cx="377825" cy="911225"/>
          </a:xfrm>
          <a:prstGeom prst="straightConnector1">
            <a:avLst/>
          </a:prstGeom>
          <a:noFill/>
          <a:ln w="38100">
            <a:solidFill>
              <a:schemeClr val="tx1"/>
            </a:solidFill>
            <a:miter lim="800000"/>
            <a:headEnd type="none" w="sm" len="sm"/>
            <a:tailEnd type="none" w="sm" len="sm"/>
          </a:ln>
          <a:effectLst/>
        </p:spPr>
      </p:cxnSp>
      <p:cxnSp>
        <p:nvCxnSpPr>
          <p:cNvPr id="117818" name="AutoShape 58"/>
          <p:cNvCxnSpPr>
            <a:cxnSpLocks noChangeShapeType="1"/>
            <a:stCxn id="117790" idx="2"/>
            <a:endCxn id="117788" idx="7"/>
          </p:cNvCxnSpPr>
          <p:nvPr/>
        </p:nvCxnSpPr>
        <p:spPr bwMode="auto">
          <a:xfrm flipH="1">
            <a:off x="4229100" y="2208213"/>
            <a:ext cx="495300" cy="36512"/>
          </a:xfrm>
          <a:prstGeom prst="straightConnector1">
            <a:avLst/>
          </a:prstGeom>
          <a:noFill/>
          <a:ln w="38100">
            <a:solidFill>
              <a:schemeClr val="tx1"/>
            </a:solidFill>
            <a:miter lim="800000"/>
            <a:headEnd type="none" w="sm" len="sm"/>
            <a:tailEnd type="none" w="sm" len="sm"/>
          </a:ln>
          <a:effectLst/>
        </p:spPr>
      </p:cxnSp>
      <p:cxnSp>
        <p:nvCxnSpPr>
          <p:cNvPr id="117819" name="AutoShape 59"/>
          <p:cNvCxnSpPr>
            <a:cxnSpLocks noChangeShapeType="1"/>
            <a:stCxn id="117789" idx="1"/>
            <a:endCxn id="117792" idx="7"/>
          </p:cNvCxnSpPr>
          <p:nvPr/>
        </p:nvCxnSpPr>
        <p:spPr bwMode="auto">
          <a:xfrm flipH="1">
            <a:off x="3162300" y="2530475"/>
            <a:ext cx="419100" cy="400050"/>
          </a:xfrm>
          <a:prstGeom prst="straightConnector1">
            <a:avLst/>
          </a:prstGeom>
          <a:noFill/>
          <a:ln w="38100">
            <a:solidFill>
              <a:schemeClr val="tx1"/>
            </a:solidFill>
            <a:miter lim="800000"/>
            <a:headEnd type="none" w="sm" len="sm"/>
            <a:tailEnd type="none" w="sm" len="sm"/>
          </a:ln>
          <a:effectLst/>
        </p:spPr>
      </p:cxnSp>
      <p:cxnSp>
        <p:nvCxnSpPr>
          <p:cNvPr id="117820" name="AutoShape 60"/>
          <p:cNvCxnSpPr>
            <a:cxnSpLocks noChangeShapeType="1"/>
            <a:stCxn id="117792" idx="5"/>
            <a:endCxn id="117772" idx="1"/>
          </p:cNvCxnSpPr>
          <p:nvPr/>
        </p:nvCxnSpPr>
        <p:spPr bwMode="auto">
          <a:xfrm flipV="1">
            <a:off x="3162300" y="3387725"/>
            <a:ext cx="758825" cy="79375"/>
          </a:xfrm>
          <a:prstGeom prst="straightConnector1">
            <a:avLst/>
          </a:prstGeom>
          <a:noFill/>
          <a:ln w="38100">
            <a:solidFill>
              <a:schemeClr val="tx1"/>
            </a:solidFill>
            <a:miter lim="800000"/>
            <a:headEnd type="none" w="sm" len="sm"/>
            <a:tailEnd type="none" w="sm" len="sm"/>
          </a:ln>
          <a:effectLst/>
        </p:spPr>
      </p:cxnSp>
      <p:cxnSp>
        <p:nvCxnSpPr>
          <p:cNvPr id="117821" name="AutoShape 61"/>
          <p:cNvCxnSpPr>
            <a:cxnSpLocks noChangeShapeType="1"/>
            <a:stCxn id="117788" idx="4"/>
            <a:endCxn id="117772" idx="0"/>
          </p:cNvCxnSpPr>
          <p:nvPr/>
        </p:nvCxnSpPr>
        <p:spPr bwMode="auto">
          <a:xfrm>
            <a:off x="3960813" y="2892425"/>
            <a:ext cx="228600" cy="384175"/>
          </a:xfrm>
          <a:prstGeom prst="straightConnector1">
            <a:avLst/>
          </a:prstGeom>
          <a:noFill/>
          <a:ln w="38100">
            <a:solidFill>
              <a:schemeClr val="tx1"/>
            </a:solidFill>
            <a:miter lim="800000"/>
            <a:headEnd type="none" w="sm" len="sm"/>
            <a:tailEnd type="none" w="sm" len="sm"/>
          </a:ln>
          <a:effectLst/>
        </p:spPr>
      </p:cxnSp>
      <p:cxnSp>
        <p:nvCxnSpPr>
          <p:cNvPr id="117822" name="AutoShape 62"/>
          <p:cNvCxnSpPr>
            <a:cxnSpLocks noChangeShapeType="1"/>
            <a:stCxn id="117778" idx="1"/>
            <a:endCxn id="117786" idx="5"/>
          </p:cNvCxnSpPr>
          <p:nvPr/>
        </p:nvCxnSpPr>
        <p:spPr bwMode="auto">
          <a:xfrm flipH="1" flipV="1">
            <a:off x="2171700" y="3924300"/>
            <a:ext cx="73025" cy="454025"/>
          </a:xfrm>
          <a:prstGeom prst="straightConnector1">
            <a:avLst/>
          </a:prstGeom>
          <a:noFill/>
          <a:ln w="38100">
            <a:solidFill>
              <a:schemeClr val="tx1"/>
            </a:solidFill>
            <a:miter lim="800000"/>
            <a:headEnd type="none" w="sm" len="sm"/>
            <a:tailEnd type="none" w="sm" len="sm"/>
          </a:ln>
          <a:effectLst/>
        </p:spPr>
      </p:cxnSp>
      <p:cxnSp>
        <p:nvCxnSpPr>
          <p:cNvPr id="117823" name="AutoShape 63"/>
          <p:cNvCxnSpPr>
            <a:cxnSpLocks noChangeShapeType="1"/>
            <a:stCxn id="117786" idx="3"/>
            <a:endCxn id="117784" idx="7"/>
          </p:cNvCxnSpPr>
          <p:nvPr/>
        </p:nvCxnSpPr>
        <p:spPr bwMode="auto">
          <a:xfrm flipH="1">
            <a:off x="1485900" y="3924300"/>
            <a:ext cx="149225" cy="377825"/>
          </a:xfrm>
          <a:prstGeom prst="straightConnector1">
            <a:avLst/>
          </a:prstGeom>
          <a:noFill/>
          <a:ln w="38100">
            <a:solidFill>
              <a:schemeClr val="tx1"/>
            </a:solidFill>
            <a:miter lim="800000"/>
            <a:headEnd type="none" w="sm" len="sm"/>
            <a:tailEnd type="none" w="sm" len="sm"/>
          </a:ln>
          <a:effectLst/>
        </p:spPr>
      </p:cxnSp>
      <p:cxnSp>
        <p:nvCxnSpPr>
          <p:cNvPr id="117825" name="AutoShape 65"/>
          <p:cNvCxnSpPr>
            <a:cxnSpLocks noChangeShapeType="1"/>
            <a:stCxn id="117771" idx="1"/>
            <a:endCxn id="117782" idx="7"/>
          </p:cNvCxnSpPr>
          <p:nvPr/>
        </p:nvCxnSpPr>
        <p:spPr bwMode="auto">
          <a:xfrm flipH="1">
            <a:off x="1943100" y="5807075"/>
            <a:ext cx="495300" cy="247650"/>
          </a:xfrm>
          <a:prstGeom prst="straightConnector1">
            <a:avLst/>
          </a:prstGeom>
          <a:noFill/>
          <a:ln w="38100">
            <a:solidFill>
              <a:schemeClr val="tx1"/>
            </a:solidFill>
            <a:miter lim="800000"/>
            <a:headEnd type="none" w="sm" len="sm"/>
            <a:tailEnd type="none" w="sm" len="sm"/>
          </a:ln>
          <a:effectLst/>
        </p:spPr>
      </p:cxnSp>
      <p:cxnSp>
        <p:nvCxnSpPr>
          <p:cNvPr id="117826" name="AutoShape 66"/>
          <p:cNvCxnSpPr>
            <a:cxnSpLocks noChangeShapeType="1"/>
            <a:stCxn id="117782" idx="5"/>
            <a:endCxn id="117781" idx="1"/>
          </p:cNvCxnSpPr>
          <p:nvPr/>
        </p:nvCxnSpPr>
        <p:spPr bwMode="auto">
          <a:xfrm>
            <a:off x="1943100" y="6591300"/>
            <a:ext cx="723900" cy="98425"/>
          </a:xfrm>
          <a:prstGeom prst="straightConnector1">
            <a:avLst/>
          </a:prstGeom>
          <a:noFill/>
          <a:ln w="38100">
            <a:solidFill>
              <a:schemeClr val="tx1"/>
            </a:solidFill>
            <a:miter lim="800000"/>
            <a:headEnd type="none" w="sm" len="sm"/>
            <a:tailEnd type="none" w="sm" len="sm"/>
          </a:ln>
          <a:effectLst/>
        </p:spPr>
      </p:cxnSp>
      <p:cxnSp>
        <p:nvCxnSpPr>
          <p:cNvPr id="117827" name="AutoShape 67"/>
          <p:cNvCxnSpPr>
            <a:cxnSpLocks noChangeShapeType="1"/>
            <a:stCxn id="117780" idx="0"/>
            <a:endCxn id="117770" idx="5"/>
          </p:cNvCxnSpPr>
          <p:nvPr/>
        </p:nvCxnSpPr>
        <p:spPr bwMode="auto">
          <a:xfrm flipH="1" flipV="1">
            <a:off x="3009900" y="6057900"/>
            <a:ext cx="36513" cy="190500"/>
          </a:xfrm>
          <a:prstGeom prst="straightConnector1">
            <a:avLst/>
          </a:prstGeom>
          <a:noFill/>
          <a:ln w="38100">
            <a:solidFill>
              <a:schemeClr val="tx1"/>
            </a:solidFill>
            <a:miter lim="800000"/>
            <a:headEnd type="none" w="sm" len="sm"/>
            <a:tailEnd type="none" w="sm" len="sm"/>
          </a:ln>
          <a:effectLst/>
        </p:spPr>
      </p:cxnSp>
      <p:cxnSp>
        <p:nvCxnSpPr>
          <p:cNvPr id="117828" name="AutoShape 68"/>
          <p:cNvCxnSpPr>
            <a:cxnSpLocks noChangeShapeType="1"/>
            <a:stCxn id="117794" idx="5"/>
            <a:endCxn id="117796" idx="1"/>
          </p:cNvCxnSpPr>
          <p:nvPr/>
        </p:nvCxnSpPr>
        <p:spPr bwMode="auto">
          <a:xfrm>
            <a:off x="4914900" y="5981700"/>
            <a:ext cx="149225" cy="228600"/>
          </a:xfrm>
          <a:prstGeom prst="straightConnector1">
            <a:avLst/>
          </a:prstGeom>
          <a:noFill/>
          <a:ln w="38100">
            <a:solidFill>
              <a:schemeClr val="tx1"/>
            </a:solidFill>
            <a:miter lim="800000"/>
            <a:headEnd type="none" w="sm" len="sm"/>
            <a:tailEnd type="none" w="sm" len="sm"/>
          </a:ln>
          <a:effectLst/>
        </p:spPr>
      </p:cxnSp>
      <p:cxnSp>
        <p:nvCxnSpPr>
          <p:cNvPr id="117830" name="AutoShape 70"/>
          <p:cNvCxnSpPr>
            <a:cxnSpLocks noChangeShapeType="1"/>
            <a:stCxn id="117794" idx="7"/>
            <a:endCxn id="117798" idx="1"/>
          </p:cNvCxnSpPr>
          <p:nvPr/>
        </p:nvCxnSpPr>
        <p:spPr bwMode="auto">
          <a:xfrm>
            <a:off x="4914900" y="5445125"/>
            <a:ext cx="1444625" cy="765175"/>
          </a:xfrm>
          <a:prstGeom prst="straightConnector1">
            <a:avLst/>
          </a:prstGeom>
          <a:noFill/>
          <a:ln w="38100">
            <a:solidFill>
              <a:schemeClr val="tx1"/>
            </a:solidFill>
            <a:miter lim="800000"/>
            <a:headEnd type="none" w="sm" len="sm"/>
            <a:tailEnd type="none" w="sm" len="sm"/>
          </a:ln>
          <a:effectLst/>
        </p:spPr>
      </p:cxnSp>
      <p:cxnSp>
        <p:nvCxnSpPr>
          <p:cNvPr id="117831" name="AutoShape 71"/>
          <p:cNvCxnSpPr>
            <a:cxnSpLocks noChangeShapeType="1"/>
            <a:stCxn id="117796" idx="7"/>
            <a:endCxn id="117798" idx="1"/>
          </p:cNvCxnSpPr>
          <p:nvPr/>
        </p:nvCxnSpPr>
        <p:spPr bwMode="auto">
          <a:xfrm>
            <a:off x="5600700" y="6210300"/>
            <a:ext cx="758825" cy="0"/>
          </a:xfrm>
          <a:prstGeom prst="straightConnector1">
            <a:avLst/>
          </a:prstGeom>
          <a:noFill/>
          <a:ln w="38100">
            <a:solidFill>
              <a:schemeClr val="tx1"/>
            </a:solidFill>
            <a:miter lim="800000"/>
            <a:headEnd type="none" w="sm" len="sm"/>
            <a:tailEnd type="none" w="sm" len="sm"/>
          </a:ln>
          <a:effectLst/>
        </p:spPr>
      </p:cxnSp>
      <p:cxnSp>
        <p:nvCxnSpPr>
          <p:cNvPr id="117832" name="AutoShape 72"/>
          <p:cNvCxnSpPr>
            <a:cxnSpLocks noChangeShapeType="1"/>
            <a:stCxn id="117768" idx="7"/>
            <a:endCxn id="117774" idx="3"/>
          </p:cNvCxnSpPr>
          <p:nvPr/>
        </p:nvCxnSpPr>
        <p:spPr bwMode="auto">
          <a:xfrm>
            <a:off x="6438900" y="5216525"/>
            <a:ext cx="835025" cy="155575"/>
          </a:xfrm>
          <a:prstGeom prst="straightConnector1">
            <a:avLst/>
          </a:prstGeom>
          <a:noFill/>
          <a:ln w="38100">
            <a:solidFill>
              <a:schemeClr val="tx1"/>
            </a:solidFill>
            <a:miter lim="800000"/>
            <a:headEnd type="none" w="sm" len="sm"/>
            <a:tailEnd type="none" w="sm" len="sm"/>
          </a:ln>
          <a:effectLst/>
        </p:spPr>
      </p:cxnSp>
      <p:cxnSp>
        <p:nvCxnSpPr>
          <p:cNvPr id="117833" name="AutoShape 73"/>
          <p:cNvCxnSpPr>
            <a:cxnSpLocks noChangeShapeType="1"/>
            <a:stCxn id="117766" idx="7"/>
            <a:endCxn id="117776" idx="3"/>
          </p:cNvCxnSpPr>
          <p:nvPr/>
        </p:nvCxnSpPr>
        <p:spPr bwMode="auto">
          <a:xfrm flipV="1">
            <a:off x="6362700" y="3619500"/>
            <a:ext cx="682625" cy="301625"/>
          </a:xfrm>
          <a:prstGeom prst="straightConnector1">
            <a:avLst/>
          </a:prstGeom>
          <a:noFill/>
          <a:ln w="38100">
            <a:solidFill>
              <a:schemeClr val="tx1"/>
            </a:solidFill>
            <a:miter lim="800000"/>
            <a:headEnd type="none" w="sm" len="sm"/>
            <a:tailEnd type="none" w="sm" len="sm"/>
          </a:ln>
          <a:effectLst/>
        </p:spPr>
      </p:cxnSp>
      <p:cxnSp>
        <p:nvCxnSpPr>
          <p:cNvPr id="117834" name="AutoShape 74"/>
          <p:cNvCxnSpPr>
            <a:cxnSpLocks noChangeShapeType="1"/>
          </p:cNvCxnSpPr>
          <p:nvPr/>
        </p:nvCxnSpPr>
        <p:spPr bwMode="auto">
          <a:xfrm flipV="1">
            <a:off x="4495800" y="3352800"/>
            <a:ext cx="2476500" cy="36513"/>
          </a:xfrm>
          <a:prstGeom prst="straightConnector1">
            <a:avLst/>
          </a:prstGeom>
          <a:noFill/>
          <a:ln w="38100">
            <a:solidFill>
              <a:schemeClr val="tx1"/>
            </a:solidFill>
            <a:miter lim="800000"/>
            <a:headEnd type="none" w="sm" len="sm"/>
            <a:tailEnd type="none" w="sm" len="sm"/>
          </a:ln>
          <a:effectLst/>
        </p:spPr>
      </p:cxnSp>
      <p:cxnSp>
        <p:nvCxnSpPr>
          <p:cNvPr id="117835" name="AutoShape 75"/>
          <p:cNvCxnSpPr>
            <a:cxnSpLocks noChangeShapeType="1"/>
            <a:stCxn id="117784" idx="5"/>
            <a:endCxn id="117778" idx="2"/>
          </p:cNvCxnSpPr>
          <p:nvPr/>
        </p:nvCxnSpPr>
        <p:spPr bwMode="auto">
          <a:xfrm flipV="1">
            <a:off x="1485900" y="4648200"/>
            <a:ext cx="647700" cy="190500"/>
          </a:xfrm>
          <a:prstGeom prst="straightConnector1">
            <a:avLst/>
          </a:prstGeom>
          <a:noFill/>
          <a:ln w="38100">
            <a:solidFill>
              <a:schemeClr val="tx1"/>
            </a:solidFill>
            <a:miter lim="800000"/>
            <a:headEnd type="none" w="sm" len="sm"/>
            <a:tailEnd type="none" w="sm" len="sm"/>
          </a:ln>
          <a:effectLst/>
        </p:spPr>
      </p:cxnSp>
      <p:cxnSp>
        <p:nvCxnSpPr>
          <p:cNvPr id="117836" name="AutoShape 76"/>
          <p:cNvCxnSpPr>
            <a:cxnSpLocks noChangeShapeType="1"/>
            <a:endCxn id="117774" idx="1"/>
          </p:cNvCxnSpPr>
          <p:nvPr/>
        </p:nvCxnSpPr>
        <p:spPr bwMode="auto">
          <a:xfrm>
            <a:off x="4953000" y="4572000"/>
            <a:ext cx="2320925" cy="263525"/>
          </a:xfrm>
          <a:prstGeom prst="straightConnector1">
            <a:avLst/>
          </a:prstGeom>
          <a:noFill/>
          <a:ln w="38100">
            <a:solidFill>
              <a:schemeClr val="tx1"/>
            </a:solidFill>
            <a:miter lim="800000"/>
            <a:headEnd type="none" w="sm" len="sm"/>
            <a:tailEnd type="none" w="sm" len="sm"/>
          </a:ln>
          <a:effectLst/>
        </p:spPr>
      </p:cxnSp>
      <p:cxnSp>
        <p:nvCxnSpPr>
          <p:cNvPr id="117837" name="AutoShape 77"/>
          <p:cNvCxnSpPr>
            <a:cxnSpLocks noChangeShapeType="1"/>
          </p:cNvCxnSpPr>
          <p:nvPr/>
        </p:nvCxnSpPr>
        <p:spPr bwMode="auto">
          <a:xfrm flipH="1" flipV="1">
            <a:off x="2133600" y="3886200"/>
            <a:ext cx="2206625" cy="460375"/>
          </a:xfrm>
          <a:prstGeom prst="straightConnector1">
            <a:avLst/>
          </a:prstGeom>
          <a:noFill/>
          <a:ln w="38100">
            <a:solidFill>
              <a:schemeClr val="tx1"/>
            </a:solidFill>
            <a:miter lim="800000"/>
            <a:headEnd type="none" w="sm" len="sm"/>
            <a:tailEnd type="none" w="sm" len="sm"/>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additive="base">
                                        <p:cTn id="7" dur="500" fill="hold"/>
                                        <p:tgtEl>
                                          <p:spTgt spid="117764"/>
                                        </p:tgtEl>
                                        <p:attrNameLst>
                                          <p:attrName>ppt_x</p:attrName>
                                        </p:attrNameLst>
                                      </p:cBhvr>
                                      <p:tavLst>
                                        <p:tav tm="0">
                                          <p:val>
                                            <p:strVal val="0-#ppt_w/2"/>
                                          </p:val>
                                        </p:tav>
                                        <p:tav tm="100000">
                                          <p:val>
                                            <p:strVal val="#ppt_x"/>
                                          </p:val>
                                        </p:tav>
                                      </p:tavLst>
                                    </p:anim>
                                    <p:anim calcmode="lin" valueType="num">
                                      <p:cBhvr additive="base">
                                        <p:cTn id="8" dur="500" fill="hold"/>
                                        <p:tgtEl>
                                          <p:spTgt spid="1177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77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7766"/>
                                        </p:tgtEl>
                                        <p:attrNameLst>
                                          <p:attrName>style.visibility</p:attrName>
                                        </p:attrNameLst>
                                      </p:cBhvr>
                                      <p:to>
                                        <p:strVal val="visible"/>
                                      </p:to>
                                    </p:set>
                                    <p:anim calcmode="lin" valueType="num">
                                      <p:cBhvr additive="base">
                                        <p:cTn id="17" dur="500" fill="hold"/>
                                        <p:tgtEl>
                                          <p:spTgt spid="117766"/>
                                        </p:tgtEl>
                                        <p:attrNameLst>
                                          <p:attrName>ppt_x</p:attrName>
                                        </p:attrNameLst>
                                      </p:cBhvr>
                                      <p:tavLst>
                                        <p:tav tm="0">
                                          <p:val>
                                            <p:strVal val="0-#ppt_w/2"/>
                                          </p:val>
                                        </p:tav>
                                        <p:tav tm="100000">
                                          <p:val>
                                            <p:strVal val="#ppt_x"/>
                                          </p:val>
                                        </p:tav>
                                      </p:tavLst>
                                    </p:anim>
                                    <p:anim calcmode="lin" valueType="num">
                                      <p:cBhvr additive="base">
                                        <p:cTn id="18" dur="500" fill="hold"/>
                                        <p:tgtEl>
                                          <p:spTgt spid="11776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178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72"/>
                                        </p:tgtEl>
                                        <p:attrNameLst>
                                          <p:attrName>style.visibility</p:attrName>
                                        </p:attrNameLst>
                                      </p:cBhvr>
                                      <p:to>
                                        <p:strVal val="visible"/>
                                      </p:to>
                                    </p:set>
                                    <p:anim calcmode="lin" valueType="num">
                                      <p:cBhvr additive="base">
                                        <p:cTn id="31" dur="500" fill="hold"/>
                                        <p:tgtEl>
                                          <p:spTgt spid="117772"/>
                                        </p:tgtEl>
                                        <p:attrNameLst>
                                          <p:attrName>ppt_x</p:attrName>
                                        </p:attrNameLst>
                                      </p:cBhvr>
                                      <p:tavLst>
                                        <p:tav tm="0">
                                          <p:val>
                                            <p:strVal val="0-#ppt_w/2"/>
                                          </p:val>
                                        </p:tav>
                                        <p:tav tm="100000">
                                          <p:val>
                                            <p:strVal val="#ppt_x"/>
                                          </p:val>
                                        </p:tav>
                                      </p:tavLst>
                                    </p:anim>
                                    <p:anim calcmode="lin" valueType="num">
                                      <p:cBhvr additive="base">
                                        <p:cTn id="32" dur="500" fill="hold"/>
                                        <p:tgtEl>
                                          <p:spTgt spid="11777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7773"/>
                                        </p:tgtEl>
                                        <p:attrNameLst>
                                          <p:attrName>style.visibility</p:attrName>
                                        </p:attrNameLst>
                                      </p:cBhvr>
                                      <p:to>
                                        <p:strVal val="visible"/>
                                      </p:to>
                                    </p:set>
                                    <p:anim calcmode="lin" valueType="num">
                                      <p:cBhvr additive="base">
                                        <p:cTn id="37" dur="500" fill="hold"/>
                                        <p:tgtEl>
                                          <p:spTgt spid="117773"/>
                                        </p:tgtEl>
                                        <p:attrNameLst>
                                          <p:attrName>ppt_x</p:attrName>
                                        </p:attrNameLst>
                                      </p:cBhvr>
                                      <p:tavLst>
                                        <p:tav tm="0">
                                          <p:val>
                                            <p:strVal val="0-#ppt_w/2"/>
                                          </p:val>
                                        </p:tav>
                                        <p:tav tm="100000">
                                          <p:val>
                                            <p:strVal val="#ppt_x"/>
                                          </p:val>
                                        </p:tav>
                                      </p:tavLst>
                                    </p:anim>
                                    <p:anim calcmode="lin" valueType="num">
                                      <p:cBhvr additive="base">
                                        <p:cTn id="38" dur="500" fill="hold"/>
                                        <p:tgtEl>
                                          <p:spTgt spid="11777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7816"/>
                                        </p:tgtEl>
                                        <p:attrNameLst>
                                          <p:attrName>style.visibility</p:attrName>
                                        </p:attrNameLst>
                                      </p:cBhvr>
                                      <p:to>
                                        <p:strVal val="visible"/>
                                      </p:to>
                                    </p:set>
                                    <p:anim calcmode="lin" valueType="num">
                                      <p:cBhvr additive="base">
                                        <p:cTn id="43" dur="500" fill="hold"/>
                                        <p:tgtEl>
                                          <p:spTgt spid="117816"/>
                                        </p:tgtEl>
                                        <p:attrNameLst>
                                          <p:attrName>ppt_x</p:attrName>
                                        </p:attrNameLst>
                                      </p:cBhvr>
                                      <p:tavLst>
                                        <p:tav tm="0">
                                          <p:val>
                                            <p:strVal val="0-#ppt_w/2"/>
                                          </p:val>
                                        </p:tav>
                                        <p:tav tm="100000">
                                          <p:val>
                                            <p:strVal val="#ppt_x"/>
                                          </p:val>
                                        </p:tav>
                                      </p:tavLst>
                                    </p:anim>
                                    <p:anim calcmode="lin" valueType="num">
                                      <p:cBhvr additive="base">
                                        <p:cTn id="44" dur="500" fill="hold"/>
                                        <p:tgtEl>
                                          <p:spTgt spid="1178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7768"/>
                                        </p:tgtEl>
                                        <p:attrNameLst>
                                          <p:attrName>style.visibility</p:attrName>
                                        </p:attrNameLst>
                                      </p:cBhvr>
                                      <p:to>
                                        <p:strVal val="visible"/>
                                      </p:to>
                                    </p:set>
                                    <p:anim calcmode="lin" valueType="num">
                                      <p:cBhvr additive="base">
                                        <p:cTn id="49" dur="500" fill="hold"/>
                                        <p:tgtEl>
                                          <p:spTgt spid="117768"/>
                                        </p:tgtEl>
                                        <p:attrNameLst>
                                          <p:attrName>ppt_x</p:attrName>
                                        </p:attrNameLst>
                                      </p:cBhvr>
                                      <p:tavLst>
                                        <p:tav tm="0">
                                          <p:val>
                                            <p:strVal val="0-#ppt_w/2"/>
                                          </p:val>
                                        </p:tav>
                                        <p:tav tm="100000">
                                          <p:val>
                                            <p:strVal val="#ppt_x"/>
                                          </p:val>
                                        </p:tav>
                                      </p:tavLst>
                                    </p:anim>
                                    <p:anim calcmode="lin" valueType="num">
                                      <p:cBhvr additive="base">
                                        <p:cTn id="50" dur="500" fill="hold"/>
                                        <p:tgtEl>
                                          <p:spTgt spid="11776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7769"/>
                                        </p:tgtEl>
                                        <p:attrNameLst>
                                          <p:attrName>style.visibility</p:attrName>
                                        </p:attrNameLst>
                                      </p:cBhvr>
                                      <p:to>
                                        <p:strVal val="visible"/>
                                      </p:to>
                                    </p:set>
                                    <p:anim calcmode="lin" valueType="num">
                                      <p:cBhvr additive="base">
                                        <p:cTn id="55" dur="500" fill="hold"/>
                                        <p:tgtEl>
                                          <p:spTgt spid="117769"/>
                                        </p:tgtEl>
                                        <p:attrNameLst>
                                          <p:attrName>ppt_x</p:attrName>
                                        </p:attrNameLst>
                                      </p:cBhvr>
                                      <p:tavLst>
                                        <p:tav tm="0">
                                          <p:val>
                                            <p:strVal val="0-#ppt_w/2"/>
                                          </p:val>
                                        </p:tav>
                                        <p:tav tm="100000">
                                          <p:val>
                                            <p:strVal val="#ppt_x"/>
                                          </p:val>
                                        </p:tav>
                                      </p:tavLst>
                                    </p:anim>
                                    <p:anim calcmode="lin" valueType="num">
                                      <p:cBhvr additive="base">
                                        <p:cTn id="56" dur="500" fill="hold"/>
                                        <p:tgtEl>
                                          <p:spTgt spid="11776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17813"/>
                                        </p:tgtEl>
                                        <p:attrNameLst>
                                          <p:attrName>style.visibility</p:attrName>
                                        </p:attrNameLst>
                                      </p:cBhvr>
                                      <p:to>
                                        <p:strVal val="visible"/>
                                      </p:to>
                                    </p:set>
                                    <p:anim calcmode="lin" valueType="num">
                                      <p:cBhvr additive="base">
                                        <p:cTn id="61" dur="500" fill="hold"/>
                                        <p:tgtEl>
                                          <p:spTgt spid="117813"/>
                                        </p:tgtEl>
                                        <p:attrNameLst>
                                          <p:attrName>ppt_x</p:attrName>
                                        </p:attrNameLst>
                                      </p:cBhvr>
                                      <p:tavLst>
                                        <p:tav tm="0">
                                          <p:val>
                                            <p:strVal val="0-#ppt_w/2"/>
                                          </p:val>
                                        </p:tav>
                                        <p:tav tm="100000">
                                          <p:val>
                                            <p:strVal val="#ppt_x"/>
                                          </p:val>
                                        </p:tav>
                                      </p:tavLst>
                                    </p:anim>
                                    <p:anim calcmode="lin" valueType="num">
                                      <p:cBhvr additive="base">
                                        <p:cTn id="62" dur="500" fill="hold"/>
                                        <p:tgtEl>
                                          <p:spTgt spid="1178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7794"/>
                                        </p:tgtEl>
                                        <p:attrNameLst>
                                          <p:attrName>style.visibility</p:attrName>
                                        </p:attrNameLst>
                                      </p:cBhvr>
                                      <p:to>
                                        <p:strVal val="visible"/>
                                      </p:to>
                                    </p:set>
                                    <p:anim calcmode="lin" valueType="num">
                                      <p:cBhvr additive="base">
                                        <p:cTn id="67" dur="500" fill="hold"/>
                                        <p:tgtEl>
                                          <p:spTgt spid="117794"/>
                                        </p:tgtEl>
                                        <p:attrNameLst>
                                          <p:attrName>ppt_x</p:attrName>
                                        </p:attrNameLst>
                                      </p:cBhvr>
                                      <p:tavLst>
                                        <p:tav tm="0">
                                          <p:val>
                                            <p:strVal val="0-#ppt_w/2"/>
                                          </p:val>
                                        </p:tav>
                                        <p:tav tm="100000">
                                          <p:val>
                                            <p:strVal val="#ppt_x"/>
                                          </p:val>
                                        </p:tav>
                                      </p:tavLst>
                                    </p:anim>
                                    <p:anim calcmode="lin" valueType="num">
                                      <p:cBhvr additive="base">
                                        <p:cTn id="68" dur="500" fill="hold"/>
                                        <p:tgtEl>
                                          <p:spTgt spid="11779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17795"/>
                                        </p:tgtEl>
                                        <p:attrNameLst>
                                          <p:attrName>style.visibility</p:attrName>
                                        </p:attrNameLst>
                                      </p:cBhvr>
                                      <p:to>
                                        <p:strVal val="visible"/>
                                      </p:to>
                                    </p:set>
                                    <p:anim calcmode="lin" valueType="num">
                                      <p:cBhvr additive="base">
                                        <p:cTn id="73" dur="500" fill="hold"/>
                                        <p:tgtEl>
                                          <p:spTgt spid="117795"/>
                                        </p:tgtEl>
                                        <p:attrNameLst>
                                          <p:attrName>ppt_x</p:attrName>
                                        </p:attrNameLst>
                                      </p:cBhvr>
                                      <p:tavLst>
                                        <p:tav tm="0">
                                          <p:val>
                                            <p:strVal val="0-#ppt_w/2"/>
                                          </p:val>
                                        </p:tav>
                                        <p:tav tm="100000">
                                          <p:val>
                                            <p:strVal val="#ppt_x"/>
                                          </p:val>
                                        </p:tav>
                                      </p:tavLst>
                                    </p:anim>
                                    <p:anim calcmode="lin" valueType="num">
                                      <p:cBhvr additive="base">
                                        <p:cTn id="74" dur="500" fill="hold"/>
                                        <p:tgtEl>
                                          <p:spTgt spid="11779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17810"/>
                                        </p:tgtEl>
                                        <p:attrNameLst>
                                          <p:attrName>style.visibility</p:attrName>
                                        </p:attrNameLst>
                                      </p:cBhvr>
                                      <p:to>
                                        <p:strVal val="visible"/>
                                      </p:to>
                                    </p:set>
                                    <p:anim calcmode="lin" valueType="num">
                                      <p:cBhvr additive="base">
                                        <p:cTn id="79" dur="500" fill="hold"/>
                                        <p:tgtEl>
                                          <p:spTgt spid="117810"/>
                                        </p:tgtEl>
                                        <p:attrNameLst>
                                          <p:attrName>ppt_x</p:attrName>
                                        </p:attrNameLst>
                                      </p:cBhvr>
                                      <p:tavLst>
                                        <p:tav tm="0">
                                          <p:val>
                                            <p:strVal val="0-#ppt_w/2"/>
                                          </p:val>
                                        </p:tav>
                                        <p:tav tm="100000">
                                          <p:val>
                                            <p:strVal val="#ppt_x"/>
                                          </p:val>
                                        </p:tav>
                                      </p:tavLst>
                                    </p:anim>
                                    <p:anim calcmode="lin" valueType="num">
                                      <p:cBhvr additive="base">
                                        <p:cTn id="80" dur="500" fill="hold"/>
                                        <p:tgtEl>
                                          <p:spTgt spid="11781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17770"/>
                                        </p:tgtEl>
                                        <p:attrNameLst>
                                          <p:attrName>style.visibility</p:attrName>
                                        </p:attrNameLst>
                                      </p:cBhvr>
                                      <p:to>
                                        <p:strVal val="visible"/>
                                      </p:to>
                                    </p:set>
                                    <p:anim calcmode="lin" valueType="num">
                                      <p:cBhvr additive="base">
                                        <p:cTn id="85" dur="500" fill="hold"/>
                                        <p:tgtEl>
                                          <p:spTgt spid="117770"/>
                                        </p:tgtEl>
                                        <p:attrNameLst>
                                          <p:attrName>ppt_x</p:attrName>
                                        </p:attrNameLst>
                                      </p:cBhvr>
                                      <p:tavLst>
                                        <p:tav tm="0">
                                          <p:val>
                                            <p:strVal val="0-#ppt_w/2"/>
                                          </p:val>
                                        </p:tav>
                                        <p:tav tm="100000">
                                          <p:val>
                                            <p:strVal val="#ppt_x"/>
                                          </p:val>
                                        </p:tav>
                                      </p:tavLst>
                                    </p:anim>
                                    <p:anim calcmode="lin" valueType="num">
                                      <p:cBhvr additive="base">
                                        <p:cTn id="86" dur="500" fill="hold"/>
                                        <p:tgtEl>
                                          <p:spTgt spid="11777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17771"/>
                                        </p:tgtEl>
                                        <p:attrNameLst>
                                          <p:attrName>style.visibility</p:attrName>
                                        </p:attrNameLst>
                                      </p:cBhvr>
                                      <p:to>
                                        <p:strVal val="visible"/>
                                      </p:to>
                                    </p:set>
                                    <p:anim calcmode="lin" valueType="num">
                                      <p:cBhvr additive="base">
                                        <p:cTn id="91" dur="500" fill="hold"/>
                                        <p:tgtEl>
                                          <p:spTgt spid="117771"/>
                                        </p:tgtEl>
                                        <p:attrNameLst>
                                          <p:attrName>ppt_x</p:attrName>
                                        </p:attrNameLst>
                                      </p:cBhvr>
                                      <p:tavLst>
                                        <p:tav tm="0">
                                          <p:val>
                                            <p:strVal val="0-#ppt_w/2"/>
                                          </p:val>
                                        </p:tav>
                                        <p:tav tm="100000">
                                          <p:val>
                                            <p:strVal val="#ppt_x"/>
                                          </p:val>
                                        </p:tav>
                                      </p:tavLst>
                                    </p:anim>
                                    <p:anim calcmode="lin" valueType="num">
                                      <p:cBhvr additive="base">
                                        <p:cTn id="92" dur="500" fill="hold"/>
                                        <p:tgtEl>
                                          <p:spTgt spid="11777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117814"/>
                                        </p:tgtEl>
                                        <p:attrNameLst>
                                          <p:attrName>style.visibility</p:attrName>
                                        </p:attrNameLst>
                                      </p:cBhvr>
                                      <p:to>
                                        <p:strVal val="visible"/>
                                      </p:to>
                                    </p:set>
                                    <p:anim calcmode="lin" valueType="num">
                                      <p:cBhvr additive="base">
                                        <p:cTn id="97" dur="500" fill="hold"/>
                                        <p:tgtEl>
                                          <p:spTgt spid="117814"/>
                                        </p:tgtEl>
                                        <p:attrNameLst>
                                          <p:attrName>ppt_x</p:attrName>
                                        </p:attrNameLst>
                                      </p:cBhvr>
                                      <p:tavLst>
                                        <p:tav tm="0">
                                          <p:val>
                                            <p:strVal val="0-#ppt_w/2"/>
                                          </p:val>
                                        </p:tav>
                                        <p:tav tm="100000">
                                          <p:val>
                                            <p:strVal val="#ppt_x"/>
                                          </p:val>
                                        </p:tav>
                                      </p:tavLst>
                                    </p:anim>
                                    <p:anim calcmode="lin" valueType="num">
                                      <p:cBhvr additive="base">
                                        <p:cTn id="98" dur="500" fill="hold"/>
                                        <p:tgtEl>
                                          <p:spTgt spid="11781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17778"/>
                                        </p:tgtEl>
                                        <p:attrNameLst>
                                          <p:attrName>style.visibility</p:attrName>
                                        </p:attrNameLst>
                                      </p:cBhvr>
                                      <p:to>
                                        <p:strVal val="visible"/>
                                      </p:to>
                                    </p:set>
                                    <p:anim calcmode="lin" valueType="num">
                                      <p:cBhvr additive="base">
                                        <p:cTn id="103" dur="500" fill="hold"/>
                                        <p:tgtEl>
                                          <p:spTgt spid="117778"/>
                                        </p:tgtEl>
                                        <p:attrNameLst>
                                          <p:attrName>ppt_x</p:attrName>
                                        </p:attrNameLst>
                                      </p:cBhvr>
                                      <p:tavLst>
                                        <p:tav tm="0">
                                          <p:val>
                                            <p:strVal val="0-#ppt_w/2"/>
                                          </p:val>
                                        </p:tav>
                                        <p:tav tm="100000">
                                          <p:val>
                                            <p:strVal val="#ppt_x"/>
                                          </p:val>
                                        </p:tav>
                                      </p:tavLst>
                                    </p:anim>
                                    <p:anim calcmode="lin" valueType="num">
                                      <p:cBhvr additive="base">
                                        <p:cTn id="104" dur="500" fill="hold"/>
                                        <p:tgtEl>
                                          <p:spTgt spid="11777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17779"/>
                                        </p:tgtEl>
                                        <p:attrNameLst>
                                          <p:attrName>style.visibility</p:attrName>
                                        </p:attrNameLst>
                                      </p:cBhvr>
                                      <p:to>
                                        <p:strVal val="visible"/>
                                      </p:to>
                                    </p:set>
                                    <p:anim calcmode="lin" valueType="num">
                                      <p:cBhvr additive="base">
                                        <p:cTn id="109" dur="500" fill="hold"/>
                                        <p:tgtEl>
                                          <p:spTgt spid="117779"/>
                                        </p:tgtEl>
                                        <p:attrNameLst>
                                          <p:attrName>ppt_x</p:attrName>
                                        </p:attrNameLst>
                                      </p:cBhvr>
                                      <p:tavLst>
                                        <p:tav tm="0">
                                          <p:val>
                                            <p:strVal val="0-#ppt_w/2"/>
                                          </p:val>
                                        </p:tav>
                                        <p:tav tm="100000">
                                          <p:val>
                                            <p:strVal val="#ppt_x"/>
                                          </p:val>
                                        </p:tav>
                                      </p:tavLst>
                                    </p:anim>
                                    <p:anim calcmode="lin" valueType="num">
                                      <p:cBhvr additive="base">
                                        <p:cTn id="110" dur="500" fill="hold"/>
                                        <p:tgtEl>
                                          <p:spTgt spid="117779"/>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117815"/>
                                        </p:tgtEl>
                                        <p:attrNameLst>
                                          <p:attrName>style.visibility</p:attrName>
                                        </p:attrNameLst>
                                      </p:cBhvr>
                                      <p:to>
                                        <p:strVal val="visible"/>
                                      </p:to>
                                    </p:set>
                                    <p:anim calcmode="lin" valueType="num">
                                      <p:cBhvr additive="base">
                                        <p:cTn id="115" dur="500" fill="hold"/>
                                        <p:tgtEl>
                                          <p:spTgt spid="117815"/>
                                        </p:tgtEl>
                                        <p:attrNameLst>
                                          <p:attrName>ppt_x</p:attrName>
                                        </p:attrNameLst>
                                      </p:cBhvr>
                                      <p:tavLst>
                                        <p:tav tm="0">
                                          <p:val>
                                            <p:strVal val="0-#ppt_w/2"/>
                                          </p:val>
                                        </p:tav>
                                        <p:tav tm="100000">
                                          <p:val>
                                            <p:strVal val="#ppt_x"/>
                                          </p:val>
                                        </p:tav>
                                      </p:tavLst>
                                    </p:anim>
                                    <p:anim calcmode="lin" valueType="num">
                                      <p:cBhvr additive="base">
                                        <p:cTn id="116" dur="500" fill="hold"/>
                                        <p:tgtEl>
                                          <p:spTgt spid="11781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17792"/>
                                        </p:tgtEl>
                                        <p:attrNameLst>
                                          <p:attrName>style.visibility</p:attrName>
                                        </p:attrNameLst>
                                      </p:cBhvr>
                                      <p:to>
                                        <p:strVal val="visible"/>
                                      </p:to>
                                    </p:set>
                                    <p:anim calcmode="lin" valueType="num">
                                      <p:cBhvr additive="base">
                                        <p:cTn id="121" dur="500" fill="hold"/>
                                        <p:tgtEl>
                                          <p:spTgt spid="117792"/>
                                        </p:tgtEl>
                                        <p:attrNameLst>
                                          <p:attrName>ppt_x</p:attrName>
                                        </p:attrNameLst>
                                      </p:cBhvr>
                                      <p:tavLst>
                                        <p:tav tm="0">
                                          <p:val>
                                            <p:strVal val="0-#ppt_w/2"/>
                                          </p:val>
                                        </p:tav>
                                        <p:tav tm="100000">
                                          <p:val>
                                            <p:strVal val="#ppt_x"/>
                                          </p:val>
                                        </p:tav>
                                      </p:tavLst>
                                    </p:anim>
                                    <p:anim calcmode="lin" valueType="num">
                                      <p:cBhvr additive="base">
                                        <p:cTn id="122" dur="500" fill="hold"/>
                                        <p:tgtEl>
                                          <p:spTgt spid="117792"/>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17793"/>
                                        </p:tgtEl>
                                        <p:attrNameLst>
                                          <p:attrName>style.visibility</p:attrName>
                                        </p:attrNameLst>
                                      </p:cBhvr>
                                      <p:to>
                                        <p:strVal val="visible"/>
                                      </p:to>
                                    </p:set>
                                    <p:anim calcmode="lin" valueType="num">
                                      <p:cBhvr additive="base">
                                        <p:cTn id="127" dur="500" fill="hold"/>
                                        <p:tgtEl>
                                          <p:spTgt spid="117793"/>
                                        </p:tgtEl>
                                        <p:attrNameLst>
                                          <p:attrName>ppt_x</p:attrName>
                                        </p:attrNameLst>
                                      </p:cBhvr>
                                      <p:tavLst>
                                        <p:tav tm="0">
                                          <p:val>
                                            <p:strVal val="0-#ppt_w/2"/>
                                          </p:val>
                                        </p:tav>
                                        <p:tav tm="100000">
                                          <p:val>
                                            <p:strVal val="#ppt_x"/>
                                          </p:val>
                                        </p:tav>
                                      </p:tavLst>
                                    </p:anim>
                                    <p:anim calcmode="lin" valueType="num">
                                      <p:cBhvr additive="base">
                                        <p:cTn id="128" dur="500" fill="hold"/>
                                        <p:tgtEl>
                                          <p:spTgt spid="117793"/>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117820"/>
                                        </p:tgtEl>
                                        <p:attrNameLst>
                                          <p:attrName>style.visibility</p:attrName>
                                        </p:attrNameLst>
                                      </p:cBhvr>
                                      <p:to>
                                        <p:strVal val="visible"/>
                                      </p:to>
                                    </p:set>
                                    <p:anim calcmode="lin" valueType="num">
                                      <p:cBhvr additive="base">
                                        <p:cTn id="133" dur="500" fill="hold"/>
                                        <p:tgtEl>
                                          <p:spTgt spid="117820"/>
                                        </p:tgtEl>
                                        <p:attrNameLst>
                                          <p:attrName>ppt_x</p:attrName>
                                        </p:attrNameLst>
                                      </p:cBhvr>
                                      <p:tavLst>
                                        <p:tav tm="0">
                                          <p:val>
                                            <p:strVal val="0-#ppt_w/2"/>
                                          </p:val>
                                        </p:tav>
                                        <p:tav tm="100000">
                                          <p:val>
                                            <p:strVal val="#ppt_x"/>
                                          </p:val>
                                        </p:tav>
                                      </p:tavLst>
                                    </p:anim>
                                    <p:anim calcmode="lin" valueType="num">
                                      <p:cBhvr additive="base">
                                        <p:cTn id="134" dur="500" fill="hold"/>
                                        <p:tgtEl>
                                          <p:spTgt spid="117820"/>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117788"/>
                                        </p:tgtEl>
                                        <p:attrNameLst>
                                          <p:attrName>style.visibility</p:attrName>
                                        </p:attrNameLst>
                                      </p:cBhvr>
                                      <p:to>
                                        <p:strVal val="visible"/>
                                      </p:to>
                                    </p:set>
                                    <p:anim calcmode="lin" valueType="num">
                                      <p:cBhvr additive="base">
                                        <p:cTn id="139" dur="500" fill="hold"/>
                                        <p:tgtEl>
                                          <p:spTgt spid="117788"/>
                                        </p:tgtEl>
                                        <p:attrNameLst>
                                          <p:attrName>ppt_x</p:attrName>
                                        </p:attrNameLst>
                                      </p:cBhvr>
                                      <p:tavLst>
                                        <p:tav tm="0">
                                          <p:val>
                                            <p:strVal val="0-#ppt_w/2"/>
                                          </p:val>
                                        </p:tav>
                                        <p:tav tm="100000">
                                          <p:val>
                                            <p:strVal val="#ppt_x"/>
                                          </p:val>
                                        </p:tav>
                                      </p:tavLst>
                                    </p:anim>
                                    <p:anim calcmode="lin" valueType="num">
                                      <p:cBhvr additive="base">
                                        <p:cTn id="140" dur="500" fill="hold"/>
                                        <p:tgtEl>
                                          <p:spTgt spid="117788"/>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17789"/>
                                        </p:tgtEl>
                                        <p:attrNameLst>
                                          <p:attrName>style.visibility</p:attrName>
                                        </p:attrNameLst>
                                      </p:cBhvr>
                                      <p:to>
                                        <p:strVal val="visible"/>
                                      </p:to>
                                    </p:set>
                                    <p:anim calcmode="lin" valueType="num">
                                      <p:cBhvr additive="base">
                                        <p:cTn id="145" dur="500" fill="hold"/>
                                        <p:tgtEl>
                                          <p:spTgt spid="117789"/>
                                        </p:tgtEl>
                                        <p:attrNameLst>
                                          <p:attrName>ppt_x</p:attrName>
                                        </p:attrNameLst>
                                      </p:cBhvr>
                                      <p:tavLst>
                                        <p:tav tm="0">
                                          <p:val>
                                            <p:strVal val="0-#ppt_w/2"/>
                                          </p:val>
                                        </p:tav>
                                        <p:tav tm="100000">
                                          <p:val>
                                            <p:strVal val="#ppt_x"/>
                                          </p:val>
                                        </p:tav>
                                      </p:tavLst>
                                    </p:anim>
                                    <p:anim calcmode="lin" valueType="num">
                                      <p:cBhvr additive="base">
                                        <p:cTn id="146" dur="500" fill="hold"/>
                                        <p:tgtEl>
                                          <p:spTgt spid="117789"/>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117819"/>
                                        </p:tgtEl>
                                        <p:attrNameLst>
                                          <p:attrName>style.visibility</p:attrName>
                                        </p:attrNameLst>
                                      </p:cBhvr>
                                      <p:to>
                                        <p:strVal val="visible"/>
                                      </p:to>
                                    </p:set>
                                    <p:anim calcmode="lin" valueType="num">
                                      <p:cBhvr additive="base">
                                        <p:cTn id="151" dur="500" fill="hold"/>
                                        <p:tgtEl>
                                          <p:spTgt spid="117819"/>
                                        </p:tgtEl>
                                        <p:attrNameLst>
                                          <p:attrName>ppt_x</p:attrName>
                                        </p:attrNameLst>
                                      </p:cBhvr>
                                      <p:tavLst>
                                        <p:tav tm="0">
                                          <p:val>
                                            <p:strVal val="0-#ppt_w/2"/>
                                          </p:val>
                                        </p:tav>
                                        <p:tav tm="100000">
                                          <p:val>
                                            <p:strVal val="#ppt_x"/>
                                          </p:val>
                                        </p:tav>
                                      </p:tavLst>
                                    </p:anim>
                                    <p:anim calcmode="lin" valueType="num">
                                      <p:cBhvr additive="base">
                                        <p:cTn id="152" dur="500" fill="hold"/>
                                        <p:tgtEl>
                                          <p:spTgt spid="117819"/>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117790"/>
                                        </p:tgtEl>
                                        <p:attrNameLst>
                                          <p:attrName>style.visibility</p:attrName>
                                        </p:attrNameLst>
                                      </p:cBhvr>
                                      <p:to>
                                        <p:strVal val="visible"/>
                                      </p:to>
                                    </p:set>
                                    <p:anim calcmode="lin" valueType="num">
                                      <p:cBhvr additive="base">
                                        <p:cTn id="157" dur="500" fill="hold"/>
                                        <p:tgtEl>
                                          <p:spTgt spid="117790"/>
                                        </p:tgtEl>
                                        <p:attrNameLst>
                                          <p:attrName>ppt_x</p:attrName>
                                        </p:attrNameLst>
                                      </p:cBhvr>
                                      <p:tavLst>
                                        <p:tav tm="0">
                                          <p:val>
                                            <p:strVal val="0-#ppt_w/2"/>
                                          </p:val>
                                        </p:tav>
                                        <p:tav tm="100000">
                                          <p:val>
                                            <p:strVal val="#ppt_x"/>
                                          </p:val>
                                        </p:tav>
                                      </p:tavLst>
                                    </p:anim>
                                    <p:anim calcmode="lin" valueType="num">
                                      <p:cBhvr additive="base">
                                        <p:cTn id="158" dur="500" fill="hold"/>
                                        <p:tgtEl>
                                          <p:spTgt spid="117790"/>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117791"/>
                                        </p:tgtEl>
                                        <p:attrNameLst>
                                          <p:attrName>style.visibility</p:attrName>
                                        </p:attrNameLst>
                                      </p:cBhvr>
                                      <p:to>
                                        <p:strVal val="visible"/>
                                      </p:to>
                                    </p:set>
                                    <p:anim calcmode="lin" valueType="num">
                                      <p:cBhvr additive="base">
                                        <p:cTn id="163" dur="500" fill="hold"/>
                                        <p:tgtEl>
                                          <p:spTgt spid="117791"/>
                                        </p:tgtEl>
                                        <p:attrNameLst>
                                          <p:attrName>ppt_x</p:attrName>
                                        </p:attrNameLst>
                                      </p:cBhvr>
                                      <p:tavLst>
                                        <p:tav tm="0">
                                          <p:val>
                                            <p:strVal val="0-#ppt_w/2"/>
                                          </p:val>
                                        </p:tav>
                                        <p:tav tm="100000">
                                          <p:val>
                                            <p:strVal val="#ppt_x"/>
                                          </p:val>
                                        </p:tav>
                                      </p:tavLst>
                                    </p:anim>
                                    <p:anim calcmode="lin" valueType="num">
                                      <p:cBhvr additive="base">
                                        <p:cTn id="164" dur="500" fill="hold"/>
                                        <p:tgtEl>
                                          <p:spTgt spid="117791"/>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nodeType="clickEffect">
                                  <p:stCondLst>
                                    <p:cond delay="0"/>
                                  </p:stCondLst>
                                  <p:childTnLst>
                                    <p:set>
                                      <p:cBhvr>
                                        <p:cTn id="168" dur="1" fill="hold">
                                          <p:stCondLst>
                                            <p:cond delay="0"/>
                                          </p:stCondLst>
                                        </p:cTn>
                                        <p:tgtEl>
                                          <p:spTgt spid="117817"/>
                                        </p:tgtEl>
                                        <p:attrNameLst>
                                          <p:attrName>style.visibility</p:attrName>
                                        </p:attrNameLst>
                                      </p:cBhvr>
                                      <p:to>
                                        <p:strVal val="visible"/>
                                      </p:to>
                                    </p:set>
                                    <p:anim calcmode="lin" valueType="num">
                                      <p:cBhvr additive="base">
                                        <p:cTn id="169" dur="500" fill="hold"/>
                                        <p:tgtEl>
                                          <p:spTgt spid="117817"/>
                                        </p:tgtEl>
                                        <p:attrNameLst>
                                          <p:attrName>ppt_x</p:attrName>
                                        </p:attrNameLst>
                                      </p:cBhvr>
                                      <p:tavLst>
                                        <p:tav tm="0">
                                          <p:val>
                                            <p:strVal val="0-#ppt_w/2"/>
                                          </p:val>
                                        </p:tav>
                                        <p:tav tm="100000">
                                          <p:val>
                                            <p:strVal val="#ppt_x"/>
                                          </p:val>
                                        </p:tav>
                                      </p:tavLst>
                                    </p:anim>
                                    <p:anim calcmode="lin" valueType="num">
                                      <p:cBhvr additive="base">
                                        <p:cTn id="170" dur="500" fill="hold"/>
                                        <p:tgtEl>
                                          <p:spTgt spid="117817"/>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nodeType="clickEffect">
                                  <p:stCondLst>
                                    <p:cond delay="0"/>
                                  </p:stCondLst>
                                  <p:childTnLst>
                                    <p:set>
                                      <p:cBhvr>
                                        <p:cTn id="174" dur="1" fill="hold">
                                          <p:stCondLst>
                                            <p:cond delay="0"/>
                                          </p:stCondLst>
                                        </p:cTn>
                                        <p:tgtEl>
                                          <p:spTgt spid="117818"/>
                                        </p:tgtEl>
                                        <p:attrNameLst>
                                          <p:attrName>style.visibility</p:attrName>
                                        </p:attrNameLst>
                                      </p:cBhvr>
                                      <p:to>
                                        <p:strVal val="visible"/>
                                      </p:to>
                                    </p:set>
                                    <p:anim calcmode="lin" valueType="num">
                                      <p:cBhvr additive="base">
                                        <p:cTn id="175" dur="500" fill="hold"/>
                                        <p:tgtEl>
                                          <p:spTgt spid="117818"/>
                                        </p:tgtEl>
                                        <p:attrNameLst>
                                          <p:attrName>ppt_x</p:attrName>
                                        </p:attrNameLst>
                                      </p:cBhvr>
                                      <p:tavLst>
                                        <p:tav tm="0">
                                          <p:val>
                                            <p:strVal val="0-#ppt_w/2"/>
                                          </p:val>
                                        </p:tav>
                                        <p:tav tm="100000">
                                          <p:val>
                                            <p:strVal val="#ppt_x"/>
                                          </p:val>
                                        </p:tav>
                                      </p:tavLst>
                                    </p:anim>
                                    <p:anim calcmode="lin" valueType="num">
                                      <p:cBhvr additive="base">
                                        <p:cTn id="176" dur="500" fill="hold"/>
                                        <p:tgtEl>
                                          <p:spTgt spid="117818"/>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117776"/>
                                        </p:tgtEl>
                                        <p:attrNameLst>
                                          <p:attrName>style.visibility</p:attrName>
                                        </p:attrNameLst>
                                      </p:cBhvr>
                                      <p:to>
                                        <p:strVal val="visible"/>
                                      </p:to>
                                    </p:set>
                                    <p:anim calcmode="lin" valueType="num">
                                      <p:cBhvr additive="base">
                                        <p:cTn id="181" dur="500" fill="hold"/>
                                        <p:tgtEl>
                                          <p:spTgt spid="117776"/>
                                        </p:tgtEl>
                                        <p:attrNameLst>
                                          <p:attrName>ppt_x</p:attrName>
                                        </p:attrNameLst>
                                      </p:cBhvr>
                                      <p:tavLst>
                                        <p:tav tm="0">
                                          <p:val>
                                            <p:strVal val="0-#ppt_w/2"/>
                                          </p:val>
                                        </p:tav>
                                        <p:tav tm="100000">
                                          <p:val>
                                            <p:strVal val="#ppt_x"/>
                                          </p:val>
                                        </p:tav>
                                      </p:tavLst>
                                    </p:anim>
                                    <p:anim calcmode="lin" valueType="num">
                                      <p:cBhvr additive="base">
                                        <p:cTn id="182" dur="500" fill="hold"/>
                                        <p:tgtEl>
                                          <p:spTgt spid="117776"/>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117777"/>
                                        </p:tgtEl>
                                        <p:attrNameLst>
                                          <p:attrName>style.visibility</p:attrName>
                                        </p:attrNameLst>
                                      </p:cBhvr>
                                      <p:to>
                                        <p:strVal val="visible"/>
                                      </p:to>
                                    </p:set>
                                    <p:anim calcmode="lin" valueType="num">
                                      <p:cBhvr additive="base">
                                        <p:cTn id="187" dur="500" fill="hold"/>
                                        <p:tgtEl>
                                          <p:spTgt spid="117777"/>
                                        </p:tgtEl>
                                        <p:attrNameLst>
                                          <p:attrName>ppt_x</p:attrName>
                                        </p:attrNameLst>
                                      </p:cBhvr>
                                      <p:tavLst>
                                        <p:tav tm="0">
                                          <p:val>
                                            <p:strVal val="0-#ppt_w/2"/>
                                          </p:val>
                                        </p:tav>
                                        <p:tav tm="100000">
                                          <p:val>
                                            <p:strVal val="#ppt_x"/>
                                          </p:val>
                                        </p:tav>
                                      </p:tavLst>
                                    </p:anim>
                                    <p:anim calcmode="lin" valueType="num">
                                      <p:cBhvr additive="base">
                                        <p:cTn id="188" dur="500" fill="hold"/>
                                        <p:tgtEl>
                                          <p:spTgt spid="117777"/>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8" fill="hold" nodeType="clickEffect">
                                  <p:stCondLst>
                                    <p:cond delay="0"/>
                                  </p:stCondLst>
                                  <p:childTnLst>
                                    <p:set>
                                      <p:cBhvr>
                                        <p:cTn id="192" dur="1" fill="hold">
                                          <p:stCondLst>
                                            <p:cond delay="0"/>
                                          </p:stCondLst>
                                        </p:cTn>
                                        <p:tgtEl>
                                          <p:spTgt spid="117821"/>
                                        </p:tgtEl>
                                        <p:attrNameLst>
                                          <p:attrName>style.visibility</p:attrName>
                                        </p:attrNameLst>
                                      </p:cBhvr>
                                      <p:to>
                                        <p:strVal val="visible"/>
                                      </p:to>
                                    </p:set>
                                    <p:anim calcmode="lin" valueType="num">
                                      <p:cBhvr additive="base">
                                        <p:cTn id="193" dur="500" fill="hold"/>
                                        <p:tgtEl>
                                          <p:spTgt spid="117821"/>
                                        </p:tgtEl>
                                        <p:attrNameLst>
                                          <p:attrName>ppt_x</p:attrName>
                                        </p:attrNameLst>
                                      </p:cBhvr>
                                      <p:tavLst>
                                        <p:tav tm="0">
                                          <p:val>
                                            <p:strVal val="0-#ppt_w/2"/>
                                          </p:val>
                                        </p:tav>
                                        <p:tav tm="100000">
                                          <p:val>
                                            <p:strVal val="#ppt_x"/>
                                          </p:val>
                                        </p:tav>
                                      </p:tavLst>
                                    </p:anim>
                                    <p:anim calcmode="lin" valueType="num">
                                      <p:cBhvr additive="base">
                                        <p:cTn id="194" dur="500" fill="hold"/>
                                        <p:tgtEl>
                                          <p:spTgt spid="117821"/>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8" fill="hold" nodeType="clickEffect">
                                  <p:stCondLst>
                                    <p:cond delay="0"/>
                                  </p:stCondLst>
                                  <p:childTnLst>
                                    <p:set>
                                      <p:cBhvr>
                                        <p:cTn id="198" dur="1" fill="hold">
                                          <p:stCondLst>
                                            <p:cond delay="0"/>
                                          </p:stCondLst>
                                        </p:cTn>
                                        <p:tgtEl>
                                          <p:spTgt spid="117833"/>
                                        </p:tgtEl>
                                        <p:attrNameLst>
                                          <p:attrName>style.visibility</p:attrName>
                                        </p:attrNameLst>
                                      </p:cBhvr>
                                      <p:to>
                                        <p:strVal val="visible"/>
                                      </p:to>
                                    </p:set>
                                    <p:anim calcmode="lin" valueType="num">
                                      <p:cBhvr additive="base">
                                        <p:cTn id="199" dur="500" fill="hold"/>
                                        <p:tgtEl>
                                          <p:spTgt spid="117833"/>
                                        </p:tgtEl>
                                        <p:attrNameLst>
                                          <p:attrName>ppt_x</p:attrName>
                                        </p:attrNameLst>
                                      </p:cBhvr>
                                      <p:tavLst>
                                        <p:tav tm="0">
                                          <p:val>
                                            <p:strVal val="0-#ppt_w/2"/>
                                          </p:val>
                                        </p:tav>
                                        <p:tav tm="100000">
                                          <p:val>
                                            <p:strVal val="#ppt_x"/>
                                          </p:val>
                                        </p:tav>
                                      </p:tavLst>
                                    </p:anim>
                                    <p:anim calcmode="lin" valueType="num">
                                      <p:cBhvr additive="base">
                                        <p:cTn id="200" dur="500" fill="hold"/>
                                        <p:tgtEl>
                                          <p:spTgt spid="117833"/>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nodeType="clickEffect">
                                  <p:stCondLst>
                                    <p:cond delay="0"/>
                                  </p:stCondLst>
                                  <p:childTnLst>
                                    <p:set>
                                      <p:cBhvr>
                                        <p:cTn id="204" dur="1" fill="hold">
                                          <p:stCondLst>
                                            <p:cond delay="0"/>
                                          </p:stCondLst>
                                        </p:cTn>
                                        <p:tgtEl>
                                          <p:spTgt spid="117834"/>
                                        </p:tgtEl>
                                        <p:attrNameLst>
                                          <p:attrName>style.visibility</p:attrName>
                                        </p:attrNameLst>
                                      </p:cBhvr>
                                      <p:to>
                                        <p:strVal val="visible"/>
                                      </p:to>
                                    </p:set>
                                    <p:anim calcmode="lin" valueType="num">
                                      <p:cBhvr additive="base">
                                        <p:cTn id="205" dur="500" fill="hold"/>
                                        <p:tgtEl>
                                          <p:spTgt spid="117834"/>
                                        </p:tgtEl>
                                        <p:attrNameLst>
                                          <p:attrName>ppt_x</p:attrName>
                                        </p:attrNameLst>
                                      </p:cBhvr>
                                      <p:tavLst>
                                        <p:tav tm="0">
                                          <p:val>
                                            <p:strVal val="0-#ppt_w/2"/>
                                          </p:val>
                                        </p:tav>
                                        <p:tav tm="100000">
                                          <p:val>
                                            <p:strVal val="#ppt_x"/>
                                          </p:val>
                                        </p:tav>
                                      </p:tavLst>
                                    </p:anim>
                                    <p:anim calcmode="lin" valueType="num">
                                      <p:cBhvr additive="base">
                                        <p:cTn id="206" dur="500" fill="hold"/>
                                        <p:tgtEl>
                                          <p:spTgt spid="117834"/>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117774"/>
                                        </p:tgtEl>
                                        <p:attrNameLst>
                                          <p:attrName>style.visibility</p:attrName>
                                        </p:attrNameLst>
                                      </p:cBhvr>
                                      <p:to>
                                        <p:strVal val="visible"/>
                                      </p:to>
                                    </p:set>
                                    <p:anim calcmode="lin" valueType="num">
                                      <p:cBhvr additive="base">
                                        <p:cTn id="211" dur="500" fill="hold"/>
                                        <p:tgtEl>
                                          <p:spTgt spid="117774"/>
                                        </p:tgtEl>
                                        <p:attrNameLst>
                                          <p:attrName>ppt_x</p:attrName>
                                        </p:attrNameLst>
                                      </p:cBhvr>
                                      <p:tavLst>
                                        <p:tav tm="0">
                                          <p:val>
                                            <p:strVal val="0-#ppt_w/2"/>
                                          </p:val>
                                        </p:tav>
                                        <p:tav tm="100000">
                                          <p:val>
                                            <p:strVal val="#ppt_x"/>
                                          </p:val>
                                        </p:tav>
                                      </p:tavLst>
                                    </p:anim>
                                    <p:anim calcmode="lin" valueType="num">
                                      <p:cBhvr additive="base">
                                        <p:cTn id="212" dur="500" fill="hold"/>
                                        <p:tgtEl>
                                          <p:spTgt spid="117774"/>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8" fill="hold" grpId="0" nodeType="clickEffect">
                                  <p:stCondLst>
                                    <p:cond delay="0"/>
                                  </p:stCondLst>
                                  <p:childTnLst>
                                    <p:set>
                                      <p:cBhvr>
                                        <p:cTn id="216" dur="1" fill="hold">
                                          <p:stCondLst>
                                            <p:cond delay="0"/>
                                          </p:stCondLst>
                                        </p:cTn>
                                        <p:tgtEl>
                                          <p:spTgt spid="117775"/>
                                        </p:tgtEl>
                                        <p:attrNameLst>
                                          <p:attrName>style.visibility</p:attrName>
                                        </p:attrNameLst>
                                      </p:cBhvr>
                                      <p:to>
                                        <p:strVal val="visible"/>
                                      </p:to>
                                    </p:set>
                                    <p:anim calcmode="lin" valueType="num">
                                      <p:cBhvr additive="base">
                                        <p:cTn id="217" dur="500" fill="hold"/>
                                        <p:tgtEl>
                                          <p:spTgt spid="117775"/>
                                        </p:tgtEl>
                                        <p:attrNameLst>
                                          <p:attrName>ppt_x</p:attrName>
                                        </p:attrNameLst>
                                      </p:cBhvr>
                                      <p:tavLst>
                                        <p:tav tm="0">
                                          <p:val>
                                            <p:strVal val="0-#ppt_w/2"/>
                                          </p:val>
                                        </p:tav>
                                        <p:tav tm="100000">
                                          <p:val>
                                            <p:strVal val="#ppt_x"/>
                                          </p:val>
                                        </p:tav>
                                      </p:tavLst>
                                    </p:anim>
                                    <p:anim calcmode="lin" valueType="num">
                                      <p:cBhvr additive="base">
                                        <p:cTn id="218" dur="500" fill="hold"/>
                                        <p:tgtEl>
                                          <p:spTgt spid="117775"/>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8" fill="hold" nodeType="clickEffect">
                                  <p:stCondLst>
                                    <p:cond delay="0"/>
                                  </p:stCondLst>
                                  <p:childTnLst>
                                    <p:set>
                                      <p:cBhvr>
                                        <p:cTn id="222" dur="1" fill="hold">
                                          <p:stCondLst>
                                            <p:cond delay="0"/>
                                          </p:stCondLst>
                                        </p:cTn>
                                        <p:tgtEl>
                                          <p:spTgt spid="117832"/>
                                        </p:tgtEl>
                                        <p:attrNameLst>
                                          <p:attrName>style.visibility</p:attrName>
                                        </p:attrNameLst>
                                      </p:cBhvr>
                                      <p:to>
                                        <p:strVal val="visible"/>
                                      </p:to>
                                    </p:set>
                                    <p:anim calcmode="lin" valueType="num">
                                      <p:cBhvr additive="base">
                                        <p:cTn id="223" dur="500" fill="hold"/>
                                        <p:tgtEl>
                                          <p:spTgt spid="117832"/>
                                        </p:tgtEl>
                                        <p:attrNameLst>
                                          <p:attrName>ppt_x</p:attrName>
                                        </p:attrNameLst>
                                      </p:cBhvr>
                                      <p:tavLst>
                                        <p:tav tm="0">
                                          <p:val>
                                            <p:strVal val="0-#ppt_w/2"/>
                                          </p:val>
                                        </p:tav>
                                        <p:tav tm="100000">
                                          <p:val>
                                            <p:strVal val="#ppt_x"/>
                                          </p:val>
                                        </p:tav>
                                      </p:tavLst>
                                    </p:anim>
                                    <p:anim calcmode="lin" valueType="num">
                                      <p:cBhvr additive="base">
                                        <p:cTn id="224" dur="500" fill="hold"/>
                                        <p:tgtEl>
                                          <p:spTgt spid="117832"/>
                                        </p:tgtEl>
                                        <p:attrNameLst>
                                          <p:attrName>ppt_y</p:attrName>
                                        </p:attrNameLst>
                                      </p:cBhvr>
                                      <p:tavLst>
                                        <p:tav tm="0">
                                          <p:val>
                                            <p:strVal val="#ppt_y"/>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8" fill="hold" grpId="0" nodeType="clickEffect">
                                  <p:stCondLst>
                                    <p:cond delay="0"/>
                                  </p:stCondLst>
                                  <p:childTnLst>
                                    <p:set>
                                      <p:cBhvr>
                                        <p:cTn id="228" dur="1" fill="hold">
                                          <p:stCondLst>
                                            <p:cond delay="0"/>
                                          </p:stCondLst>
                                        </p:cTn>
                                        <p:tgtEl>
                                          <p:spTgt spid="117796"/>
                                        </p:tgtEl>
                                        <p:attrNameLst>
                                          <p:attrName>style.visibility</p:attrName>
                                        </p:attrNameLst>
                                      </p:cBhvr>
                                      <p:to>
                                        <p:strVal val="visible"/>
                                      </p:to>
                                    </p:set>
                                    <p:anim calcmode="lin" valueType="num">
                                      <p:cBhvr additive="base">
                                        <p:cTn id="229" dur="500" fill="hold"/>
                                        <p:tgtEl>
                                          <p:spTgt spid="117796"/>
                                        </p:tgtEl>
                                        <p:attrNameLst>
                                          <p:attrName>ppt_x</p:attrName>
                                        </p:attrNameLst>
                                      </p:cBhvr>
                                      <p:tavLst>
                                        <p:tav tm="0">
                                          <p:val>
                                            <p:strVal val="0-#ppt_w/2"/>
                                          </p:val>
                                        </p:tav>
                                        <p:tav tm="100000">
                                          <p:val>
                                            <p:strVal val="#ppt_x"/>
                                          </p:val>
                                        </p:tav>
                                      </p:tavLst>
                                    </p:anim>
                                    <p:anim calcmode="lin" valueType="num">
                                      <p:cBhvr additive="base">
                                        <p:cTn id="230" dur="500" fill="hold"/>
                                        <p:tgtEl>
                                          <p:spTgt spid="117796"/>
                                        </p:tgtEl>
                                        <p:attrNameLst>
                                          <p:attrName>ppt_y</p:attrName>
                                        </p:attrNameLst>
                                      </p:cBhvr>
                                      <p:tavLst>
                                        <p:tav tm="0">
                                          <p:val>
                                            <p:strVal val="#ppt_y"/>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8" fill="hold" grpId="0" nodeType="clickEffect">
                                  <p:stCondLst>
                                    <p:cond delay="0"/>
                                  </p:stCondLst>
                                  <p:childTnLst>
                                    <p:set>
                                      <p:cBhvr>
                                        <p:cTn id="234" dur="1" fill="hold">
                                          <p:stCondLst>
                                            <p:cond delay="0"/>
                                          </p:stCondLst>
                                        </p:cTn>
                                        <p:tgtEl>
                                          <p:spTgt spid="117797"/>
                                        </p:tgtEl>
                                        <p:attrNameLst>
                                          <p:attrName>style.visibility</p:attrName>
                                        </p:attrNameLst>
                                      </p:cBhvr>
                                      <p:to>
                                        <p:strVal val="visible"/>
                                      </p:to>
                                    </p:set>
                                    <p:anim calcmode="lin" valueType="num">
                                      <p:cBhvr additive="base">
                                        <p:cTn id="235" dur="500" fill="hold"/>
                                        <p:tgtEl>
                                          <p:spTgt spid="117797"/>
                                        </p:tgtEl>
                                        <p:attrNameLst>
                                          <p:attrName>ppt_x</p:attrName>
                                        </p:attrNameLst>
                                      </p:cBhvr>
                                      <p:tavLst>
                                        <p:tav tm="0">
                                          <p:val>
                                            <p:strVal val="0-#ppt_w/2"/>
                                          </p:val>
                                        </p:tav>
                                        <p:tav tm="100000">
                                          <p:val>
                                            <p:strVal val="#ppt_x"/>
                                          </p:val>
                                        </p:tav>
                                      </p:tavLst>
                                    </p:anim>
                                    <p:anim calcmode="lin" valueType="num">
                                      <p:cBhvr additive="base">
                                        <p:cTn id="236" dur="500" fill="hold"/>
                                        <p:tgtEl>
                                          <p:spTgt spid="117797"/>
                                        </p:tgtEl>
                                        <p:attrNameLst>
                                          <p:attrName>ppt_y</p:attrName>
                                        </p:attrNameLst>
                                      </p:cBhvr>
                                      <p:tavLst>
                                        <p:tav tm="0">
                                          <p:val>
                                            <p:strVal val="#ppt_y"/>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8" fill="hold" nodeType="clickEffect">
                                  <p:stCondLst>
                                    <p:cond delay="0"/>
                                  </p:stCondLst>
                                  <p:childTnLst>
                                    <p:set>
                                      <p:cBhvr>
                                        <p:cTn id="240" dur="1" fill="hold">
                                          <p:stCondLst>
                                            <p:cond delay="0"/>
                                          </p:stCondLst>
                                        </p:cTn>
                                        <p:tgtEl>
                                          <p:spTgt spid="117828"/>
                                        </p:tgtEl>
                                        <p:attrNameLst>
                                          <p:attrName>style.visibility</p:attrName>
                                        </p:attrNameLst>
                                      </p:cBhvr>
                                      <p:to>
                                        <p:strVal val="visible"/>
                                      </p:to>
                                    </p:set>
                                    <p:anim calcmode="lin" valueType="num">
                                      <p:cBhvr additive="base">
                                        <p:cTn id="241" dur="500" fill="hold"/>
                                        <p:tgtEl>
                                          <p:spTgt spid="117828"/>
                                        </p:tgtEl>
                                        <p:attrNameLst>
                                          <p:attrName>ppt_x</p:attrName>
                                        </p:attrNameLst>
                                      </p:cBhvr>
                                      <p:tavLst>
                                        <p:tav tm="0">
                                          <p:val>
                                            <p:strVal val="0-#ppt_w/2"/>
                                          </p:val>
                                        </p:tav>
                                        <p:tav tm="100000">
                                          <p:val>
                                            <p:strVal val="#ppt_x"/>
                                          </p:val>
                                        </p:tav>
                                      </p:tavLst>
                                    </p:anim>
                                    <p:anim calcmode="lin" valueType="num">
                                      <p:cBhvr additive="base">
                                        <p:cTn id="242" dur="500" fill="hold"/>
                                        <p:tgtEl>
                                          <p:spTgt spid="117828"/>
                                        </p:tgtEl>
                                        <p:attrNameLst>
                                          <p:attrName>ppt_y</p:attrName>
                                        </p:attrNameLst>
                                      </p:cBhvr>
                                      <p:tavLst>
                                        <p:tav tm="0">
                                          <p:val>
                                            <p:strVal val="#ppt_y"/>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8" fill="hold" grpId="0" nodeType="clickEffect">
                                  <p:stCondLst>
                                    <p:cond delay="0"/>
                                  </p:stCondLst>
                                  <p:childTnLst>
                                    <p:set>
                                      <p:cBhvr>
                                        <p:cTn id="246" dur="1" fill="hold">
                                          <p:stCondLst>
                                            <p:cond delay="0"/>
                                          </p:stCondLst>
                                        </p:cTn>
                                        <p:tgtEl>
                                          <p:spTgt spid="117798"/>
                                        </p:tgtEl>
                                        <p:attrNameLst>
                                          <p:attrName>style.visibility</p:attrName>
                                        </p:attrNameLst>
                                      </p:cBhvr>
                                      <p:to>
                                        <p:strVal val="visible"/>
                                      </p:to>
                                    </p:set>
                                    <p:anim calcmode="lin" valueType="num">
                                      <p:cBhvr additive="base">
                                        <p:cTn id="247" dur="500" fill="hold"/>
                                        <p:tgtEl>
                                          <p:spTgt spid="117798"/>
                                        </p:tgtEl>
                                        <p:attrNameLst>
                                          <p:attrName>ppt_x</p:attrName>
                                        </p:attrNameLst>
                                      </p:cBhvr>
                                      <p:tavLst>
                                        <p:tav tm="0">
                                          <p:val>
                                            <p:strVal val="0-#ppt_w/2"/>
                                          </p:val>
                                        </p:tav>
                                        <p:tav tm="100000">
                                          <p:val>
                                            <p:strVal val="#ppt_x"/>
                                          </p:val>
                                        </p:tav>
                                      </p:tavLst>
                                    </p:anim>
                                    <p:anim calcmode="lin" valueType="num">
                                      <p:cBhvr additive="base">
                                        <p:cTn id="248" dur="500" fill="hold"/>
                                        <p:tgtEl>
                                          <p:spTgt spid="117798"/>
                                        </p:tgtEl>
                                        <p:attrNameLst>
                                          <p:attrName>ppt_y</p:attrName>
                                        </p:attrNameLst>
                                      </p:cBhvr>
                                      <p:tavLst>
                                        <p:tav tm="0">
                                          <p:val>
                                            <p:strVal val="#ppt_y"/>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8" fill="hold" grpId="0" nodeType="clickEffect">
                                  <p:stCondLst>
                                    <p:cond delay="0"/>
                                  </p:stCondLst>
                                  <p:childTnLst>
                                    <p:set>
                                      <p:cBhvr>
                                        <p:cTn id="252" dur="1" fill="hold">
                                          <p:stCondLst>
                                            <p:cond delay="0"/>
                                          </p:stCondLst>
                                        </p:cTn>
                                        <p:tgtEl>
                                          <p:spTgt spid="117799"/>
                                        </p:tgtEl>
                                        <p:attrNameLst>
                                          <p:attrName>style.visibility</p:attrName>
                                        </p:attrNameLst>
                                      </p:cBhvr>
                                      <p:to>
                                        <p:strVal val="visible"/>
                                      </p:to>
                                    </p:set>
                                    <p:anim calcmode="lin" valueType="num">
                                      <p:cBhvr additive="base">
                                        <p:cTn id="253" dur="500" fill="hold"/>
                                        <p:tgtEl>
                                          <p:spTgt spid="117799"/>
                                        </p:tgtEl>
                                        <p:attrNameLst>
                                          <p:attrName>ppt_x</p:attrName>
                                        </p:attrNameLst>
                                      </p:cBhvr>
                                      <p:tavLst>
                                        <p:tav tm="0">
                                          <p:val>
                                            <p:strVal val="0-#ppt_w/2"/>
                                          </p:val>
                                        </p:tav>
                                        <p:tav tm="100000">
                                          <p:val>
                                            <p:strVal val="#ppt_x"/>
                                          </p:val>
                                        </p:tav>
                                      </p:tavLst>
                                    </p:anim>
                                    <p:anim calcmode="lin" valueType="num">
                                      <p:cBhvr additive="base">
                                        <p:cTn id="254" dur="500" fill="hold"/>
                                        <p:tgtEl>
                                          <p:spTgt spid="117799"/>
                                        </p:tgtEl>
                                        <p:attrNameLst>
                                          <p:attrName>ppt_y</p:attrName>
                                        </p:attrNameLst>
                                      </p:cBhvr>
                                      <p:tavLst>
                                        <p:tav tm="0">
                                          <p:val>
                                            <p:strVal val="#ppt_y"/>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8" fill="hold" nodeType="clickEffect">
                                  <p:stCondLst>
                                    <p:cond delay="0"/>
                                  </p:stCondLst>
                                  <p:childTnLst>
                                    <p:set>
                                      <p:cBhvr>
                                        <p:cTn id="258" dur="1" fill="hold">
                                          <p:stCondLst>
                                            <p:cond delay="0"/>
                                          </p:stCondLst>
                                        </p:cTn>
                                        <p:tgtEl>
                                          <p:spTgt spid="117831"/>
                                        </p:tgtEl>
                                        <p:attrNameLst>
                                          <p:attrName>style.visibility</p:attrName>
                                        </p:attrNameLst>
                                      </p:cBhvr>
                                      <p:to>
                                        <p:strVal val="visible"/>
                                      </p:to>
                                    </p:set>
                                    <p:anim calcmode="lin" valueType="num">
                                      <p:cBhvr additive="base">
                                        <p:cTn id="259" dur="500" fill="hold"/>
                                        <p:tgtEl>
                                          <p:spTgt spid="117831"/>
                                        </p:tgtEl>
                                        <p:attrNameLst>
                                          <p:attrName>ppt_x</p:attrName>
                                        </p:attrNameLst>
                                      </p:cBhvr>
                                      <p:tavLst>
                                        <p:tav tm="0">
                                          <p:val>
                                            <p:strVal val="0-#ppt_w/2"/>
                                          </p:val>
                                        </p:tav>
                                        <p:tav tm="100000">
                                          <p:val>
                                            <p:strVal val="#ppt_x"/>
                                          </p:val>
                                        </p:tav>
                                      </p:tavLst>
                                    </p:anim>
                                    <p:anim calcmode="lin" valueType="num">
                                      <p:cBhvr additive="base">
                                        <p:cTn id="260" dur="500" fill="hold"/>
                                        <p:tgtEl>
                                          <p:spTgt spid="117831"/>
                                        </p:tgtEl>
                                        <p:attrNameLst>
                                          <p:attrName>ppt_y</p:attrName>
                                        </p:attrNameLst>
                                      </p:cBhvr>
                                      <p:tavLst>
                                        <p:tav tm="0">
                                          <p:val>
                                            <p:strVal val="#ppt_y"/>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 presetClass="entr" presetSubtype="8" fill="hold" nodeType="clickEffect">
                                  <p:stCondLst>
                                    <p:cond delay="0"/>
                                  </p:stCondLst>
                                  <p:childTnLst>
                                    <p:set>
                                      <p:cBhvr>
                                        <p:cTn id="264" dur="1" fill="hold">
                                          <p:stCondLst>
                                            <p:cond delay="0"/>
                                          </p:stCondLst>
                                        </p:cTn>
                                        <p:tgtEl>
                                          <p:spTgt spid="117830"/>
                                        </p:tgtEl>
                                        <p:attrNameLst>
                                          <p:attrName>style.visibility</p:attrName>
                                        </p:attrNameLst>
                                      </p:cBhvr>
                                      <p:to>
                                        <p:strVal val="visible"/>
                                      </p:to>
                                    </p:set>
                                    <p:anim calcmode="lin" valueType="num">
                                      <p:cBhvr additive="base">
                                        <p:cTn id="265" dur="500" fill="hold"/>
                                        <p:tgtEl>
                                          <p:spTgt spid="117830"/>
                                        </p:tgtEl>
                                        <p:attrNameLst>
                                          <p:attrName>ppt_x</p:attrName>
                                        </p:attrNameLst>
                                      </p:cBhvr>
                                      <p:tavLst>
                                        <p:tav tm="0">
                                          <p:val>
                                            <p:strVal val="0-#ppt_w/2"/>
                                          </p:val>
                                        </p:tav>
                                        <p:tav tm="100000">
                                          <p:val>
                                            <p:strVal val="#ppt_x"/>
                                          </p:val>
                                        </p:tav>
                                      </p:tavLst>
                                    </p:anim>
                                    <p:anim calcmode="lin" valueType="num">
                                      <p:cBhvr additive="base">
                                        <p:cTn id="266" dur="500" fill="hold"/>
                                        <p:tgtEl>
                                          <p:spTgt spid="117830"/>
                                        </p:tgtEl>
                                        <p:attrNameLst>
                                          <p:attrName>ppt_y</p:attrName>
                                        </p:attrNameLst>
                                      </p:cBhvr>
                                      <p:tavLst>
                                        <p:tav tm="0">
                                          <p:val>
                                            <p:strVal val="#ppt_y"/>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8" fill="hold" nodeType="clickEffect">
                                  <p:stCondLst>
                                    <p:cond delay="0"/>
                                  </p:stCondLst>
                                  <p:childTnLst>
                                    <p:set>
                                      <p:cBhvr>
                                        <p:cTn id="270" dur="1" fill="hold">
                                          <p:stCondLst>
                                            <p:cond delay="0"/>
                                          </p:stCondLst>
                                        </p:cTn>
                                        <p:tgtEl>
                                          <p:spTgt spid="117836"/>
                                        </p:tgtEl>
                                        <p:attrNameLst>
                                          <p:attrName>style.visibility</p:attrName>
                                        </p:attrNameLst>
                                      </p:cBhvr>
                                      <p:to>
                                        <p:strVal val="visible"/>
                                      </p:to>
                                    </p:set>
                                    <p:anim calcmode="lin" valueType="num">
                                      <p:cBhvr additive="base">
                                        <p:cTn id="271" dur="500" fill="hold"/>
                                        <p:tgtEl>
                                          <p:spTgt spid="117836"/>
                                        </p:tgtEl>
                                        <p:attrNameLst>
                                          <p:attrName>ppt_x</p:attrName>
                                        </p:attrNameLst>
                                      </p:cBhvr>
                                      <p:tavLst>
                                        <p:tav tm="0">
                                          <p:val>
                                            <p:strVal val="0-#ppt_w/2"/>
                                          </p:val>
                                        </p:tav>
                                        <p:tav tm="100000">
                                          <p:val>
                                            <p:strVal val="#ppt_x"/>
                                          </p:val>
                                        </p:tav>
                                      </p:tavLst>
                                    </p:anim>
                                    <p:anim calcmode="lin" valueType="num">
                                      <p:cBhvr additive="base">
                                        <p:cTn id="272" dur="500" fill="hold"/>
                                        <p:tgtEl>
                                          <p:spTgt spid="117836"/>
                                        </p:tgtEl>
                                        <p:attrNameLst>
                                          <p:attrName>ppt_y</p:attrName>
                                        </p:attrNameLst>
                                      </p:cBhvr>
                                      <p:tavLst>
                                        <p:tav tm="0">
                                          <p:val>
                                            <p:strVal val="#ppt_y"/>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 presetClass="entr" presetSubtype="8" fill="hold" grpId="0" nodeType="clickEffect">
                                  <p:stCondLst>
                                    <p:cond delay="0"/>
                                  </p:stCondLst>
                                  <p:childTnLst>
                                    <p:set>
                                      <p:cBhvr>
                                        <p:cTn id="276" dur="1" fill="hold">
                                          <p:stCondLst>
                                            <p:cond delay="0"/>
                                          </p:stCondLst>
                                        </p:cTn>
                                        <p:tgtEl>
                                          <p:spTgt spid="117780"/>
                                        </p:tgtEl>
                                        <p:attrNameLst>
                                          <p:attrName>style.visibility</p:attrName>
                                        </p:attrNameLst>
                                      </p:cBhvr>
                                      <p:to>
                                        <p:strVal val="visible"/>
                                      </p:to>
                                    </p:set>
                                    <p:anim calcmode="lin" valueType="num">
                                      <p:cBhvr additive="base">
                                        <p:cTn id="277" dur="500" fill="hold"/>
                                        <p:tgtEl>
                                          <p:spTgt spid="117780"/>
                                        </p:tgtEl>
                                        <p:attrNameLst>
                                          <p:attrName>ppt_x</p:attrName>
                                        </p:attrNameLst>
                                      </p:cBhvr>
                                      <p:tavLst>
                                        <p:tav tm="0">
                                          <p:val>
                                            <p:strVal val="0-#ppt_w/2"/>
                                          </p:val>
                                        </p:tav>
                                        <p:tav tm="100000">
                                          <p:val>
                                            <p:strVal val="#ppt_x"/>
                                          </p:val>
                                        </p:tav>
                                      </p:tavLst>
                                    </p:anim>
                                    <p:anim calcmode="lin" valueType="num">
                                      <p:cBhvr additive="base">
                                        <p:cTn id="278" dur="500" fill="hold"/>
                                        <p:tgtEl>
                                          <p:spTgt spid="117780"/>
                                        </p:tgtEl>
                                        <p:attrNameLst>
                                          <p:attrName>ppt_y</p:attrName>
                                        </p:attrNameLst>
                                      </p:cBhvr>
                                      <p:tavLst>
                                        <p:tav tm="0">
                                          <p:val>
                                            <p:strVal val="#ppt_y"/>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8" fill="hold" grpId="0" nodeType="clickEffect">
                                  <p:stCondLst>
                                    <p:cond delay="0"/>
                                  </p:stCondLst>
                                  <p:childTnLst>
                                    <p:set>
                                      <p:cBhvr>
                                        <p:cTn id="282" dur="1" fill="hold">
                                          <p:stCondLst>
                                            <p:cond delay="0"/>
                                          </p:stCondLst>
                                        </p:cTn>
                                        <p:tgtEl>
                                          <p:spTgt spid="117781"/>
                                        </p:tgtEl>
                                        <p:attrNameLst>
                                          <p:attrName>style.visibility</p:attrName>
                                        </p:attrNameLst>
                                      </p:cBhvr>
                                      <p:to>
                                        <p:strVal val="visible"/>
                                      </p:to>
                                    </p:set>
                                    <p:anim calcmode="lin" valueType="num">
                                      <p:cBhvr additive="base">
                                        <p:cTn id="283" dur="500" fill="hold"/>
                                        <p:tgtEl>
                                          <p:spTgt spid="117781"/>
                                        </p:tgtEl>
                                        <p:attrNameLst>
                                          <p:attrName>ppt_x</p:attrName>
                                        </p:attrNameLst>
                                      </p:cBhvr>
                                      <p:tavLst>
                                        <p:tav tm="0">
                                          <p:val>
                                            <p:strVal val="0-#ppt_w/2"/>
                                          </p:val>
                                        </p:tav>
                                        <p:tav tm="100000">
                                          <p:val>
                                            <p:strVal val="#ppt_x"/>
                                          </p:val>
                                        </p:tav>
                                      </p:tavLst>
                                    </p:anim>
                                    <p:anim calcmode="lin" valueType="num">
                                      <p:cBhvr additive="base">
                                        <p:cTn id="284" dur="500" fill="hold"/>
                                        <p:tgtEl>
                                          <p:spTgt spid="117781"/>
                                        </p:tgtEl>
                                        <p:attrNameLst>
                                          <p:attrName>ppt_y</p:attrName>
                                        </p:attrNameLst>
                                      </p:cBhvr>
                                      <p:tavLst>
                                        <p:tav tm="0">
                                          <p:val>
                                            <p:strVal val="#ppt_y"/>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 presetClass="entr" presetSubtype="8" fill="hold" nodeType="clickEffect">
                                  <p:stCondLst>
                                    <p:cond delay="0"/>
                                  </p:stCondLst>
                                  <p:childTnLst>
                                    <p:set>
                                      <p:cBhvr>
                                        <p:cTn id="288" dur="1" fill="hold">
                                          <p:stCondLst>
                                            <p:cond delay="0"/>
                                          </p:stCondLst>
                                        </p:cTn>
                                        <p:tgtEl>
                                          <p:spTgt spid="117827"/>
                                        </p:tgtEl>
                                        <p:attrNameLst>
                                          <p:attrName>style.visibility</p:attrName>
                                        </p:attrNameLst>
                                      </p:cBhvr>
                                      <p:to>
                                        <p:strVal val="visible"/>
                                      </p:to>
                                    </p:set>
                                    <p:anim calcmode="lin" valueType="num">
                                      <p:cBhvr additive="base">
                                        <p:cTn id="289" dur="500" fill="hold"/>
                                        <p:tgtEl>
                                          <p:spTgt spid="117827"/>
                                        </p:tgtEl>
                                        <p:attrNameLst>
                                          <p:attrName>ppt_x</p:attrName>
                                        </p:attrNameLst>
                                      </p:cBhvr>
                                      <p:tavLst>
                                        <p:tav tm="0">
                                          <p:val>
                                            <p:strVal val="0-#ppt_w/2"/>
                                          </p:val>
                                        </p:tav>
                                        <p:tav tm="100000">
                                          <p:val>
                                            <p:strVal val="#ppt_x"/>
                                          </p:val>
                                        </p:tav>
                                      </p:tavLst>
                                    </p:anim>
                                    <p:anim calcmode="lin" valueType="num">
                                      <p:cBhvr additive="base">
                                        <p:cTn id="290" dur="500" fill="hold"/>
                                        <p:tgtEl>
                                          <p:spTgt spid="117827"/>
                                        </p:tgtEl>
                                        <p:attrNameLst>
                                          <p:attrName>ppt_y</p:attrName>
                                        </p:attrNameLst>
                                      </p:cBhvr>
                                      <p:tavLst>
                                        <p:tav tm="0">
                                          <p:val>
                                            <p:strVal val="#ppt_y"/>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2" presetClass="entr" presetSubtype="8" fill="hold" grpId="0" nodeType="clickEffect">
                                  <p:stCondLst>
                                    <p:cond delay="0"/>
                                  </p:stCondLst>
                                  <p:childTnLst>
                                    <p:set>
                                      <p:cBhvr>
                                        <p:cTn id="294" dur="1" fill="hold">
                                          <p:stCondLst>
                                            <p:cond delay="0"/>
                                          </p:stCondLst>
                                        </p:cTn>
                                        <p:tgtEl>
                                          <p:spTgt spid="117782"/>
                                        </p:tgtEl>
                                        <p:attrNameLst>
                                          <p:attrName>style.visibility</p:attrName>
                                        </p:attrNameLst>
                                      </p:cBhvr>
                                      <p:to>
                                        <p:strVal val="visible"/>
                                      </p:to>
                                    </p:set>
                                    <p:anim calcmode="lin" valueType="num">
                                      <p:cBhvr additive="base">
                                        <p:cTn id="295" dur="500" fill="hold"/>
                                        <p:tgtEl>
                                          <p:spTgt spid="117782"/>
                                        </p:tgtEl>
                                        <p:attrNameLst>
                                          <p:attrName>ppt_x</p:attrName>
                                        </p:attrNameLst>
                                      </p:cBhvr>
                                      <p:tavLst>
                                        <p:tav tm="0">
                                          <p:val>
                                            <p:strVal val="0-#ppt_w/2"/>
                                          </p:val>
                                        </p:tav>
                                        <p:tav tm="100000">
                                          <p:val>
                                            <p:strVal val="#ppt_x"/>
                                          </p:val>
                                        </p:tav>
                                      </p:tavLst>
                                    </p:anim>
                                    <p:anim calcmode="lin" valueType="num">
                                      <p:cBhvr additive="base">
                                        <p:cTn id="296" dur="500" fill="hold"/>
                                        <p:tgtEl>
                                          <p:spTgt spid="117782"/>
                                        </p:tgtEl>
                                        <p:attrNameLst>
                                          <p:attrName>ppt_y</p:attrName>
                                        </p:attrNameLst>
                                      </p:cBhvr>
                                      <p:tavLst>
                                        <p:tav tm="0">
                                          <p:val>
                                            <p:strVal val="#ppt_y"/>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2" presetClass="entr" presetSubtype="8" fill="hold" grpId="0" nodeType="clickEffect">
                                  <p:stCondLst>
                                    <p:cond delay="0"/>
                                  </p:stCondLst>
                                  <p:childTnLst>
                                    <p:set>
                                      <p:cBhvr>
                                        <p:cTn id="300" dur="1" fill="hold">
                                          <p:stCondLst>
                                            <p:cond delay="0"/>
                                          </p:stCondLst>
                                        </p:cTn>
                                        <p:tgtEl>
                                          <p:spTgt spid="117783"/>
                                        </p:tgtEl>
                                        <p:attrNameLst>
                                          <p:attrName>style.visibility</p:attrName>
                                        </p:attrNameLst>
                                      </p:cBhvr>
                                      <p:to>
                                        <p:strVal val="visible"/>
                                      </p:to>
                                    </p:set>
                                    <p:anim calcmode="lin" valueType="num">
                                      <p:cBhvr additive="base">
                                        <p:cTn id="301" dur="500" fill="hold"/>
                                        <p:tgtEl>
                                          <p:spTgt spid="117783"/>
                                        </p:tgtEl>
                                        <p:attrNameLst>
                                          <p:attrName>ppt_x</p:attrName>
                                        </p:attrNameLst>
                                      </p:cBhvr>
                                      <p:tavLst>
                                        <p:tav tm="0">
                                          <p:val>
                                            <p:strVal val="0-#ppt_w/2"/>
                                          </p:val>
                                        </p:tav>
                                        <p:tav tm="100000">
                                          <p:val>
                                            <p:strVal val="#ppt_x"/>
                                          </p:val>
                                        </p:tav>
                                      </p:tavLst>
                                    </p:anim>
                                    <p:anim calcmode="lin" valueType="num">
                                      <p:cBhvr additive="base">
                                        <p:cTn id="302" dur="500" fill="hold"/>
                                        <p:tgtEl>
                                          <p:spTgt spid="117783"/>
                                        </p:tgtEl>
                                        <p:attrNameLst>
                                          <p:attrName>ppt_y</p:attrName>
                                        </p:attrNameLst>
                                      </p:cBhvr>
                                      <p:tavLst>
                                        <p:tav tm="0">
                                          <p:val>
                                            <p:strVal val="#ppt_y"/>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2" presetClass="entr" presetSubtype="8" fill="hold" nodeType="clickEffect">
                                  <p:stCondLst>
                                    <p:cond delay="0"/>
                                  </p:stCondLst>
                                  <p:childTnLst>
                                    <p:set>
                                      <p:cBhvr>
                                        <p:cTn id="306" dur="1" fill="hold">
                                          <p:stCondLst>
                                            <p:cond delay="0"/>
                                          </p:stCondLst>
                                        </p:cTn>
                                        <p:tgtEl>
                                          <p:spTgt spid="117826"/>
                                        </p:tgtEl>
                                        <p:attrNameLst>
                                          <p:attrName>style.visibility</p:attrName>
                                        </p:attrNameLst>
                                      </p:cBhvr>
                                      <p:to>
                                        <p:strVal val="visible"/>
                                      </p:to>
                                    </p:set>
                                    <p:anim calcmode="lin" valueType="num">
                                      <p:cBhvr additive="base">
                                        <p:cTn id="307" dur="500" fill="hold"/>
                                        <p:tgtEl>
                                          <p:spTgt spid="117826"/>
                                        </p:tgtEl>
                                        <p:attrNameLst>
                                          <p:attrName>ppt_x</p:attrName>
                                        </p:attrNameLst>
                                      </p:cBhvr>
                                      <p:tavLst>
                                        <p:tav tm="0">
                                          <p:val>
                                            <p:strVal val="0-#ppt_w/2"/>
                                          </p:val>
                                        </p:tav>
                                        <p:tav tm="100000">
                                          <p:val>
                                            <p:strVal val="#ppt_x"/>
                                          </p:val>
                                        </p:tav>
                                      </p:tavLst>
                                    </p:anim>
                                    <p:anim calcmode="lin" valueType="num">
                                      <p:cBhvr additive="base">
                                        <p:cTn id="308" dur="500" fill="hold"/>
                                        <p:tgtEl>
                                          <p:spTgt spid="117826"/>
                                        </p:tgtEl>
                                        <p:attrNameLst>
                                          <p:attrName>ppt_y</p:attrName>
                                        </p:attrNameLst>
                                      </p:cBhvr>
                                      <p:tavLst>
                                        <p:tav tm="0">
                                          <p:val>
                                            <p:strVal val="#ppt_y"/>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presetID="2" presetClass="entr" presetSubtype="8" fill="hold" nodeType="clickEffect">
                                  <p:stCondLst>
                                    <p:cond delay="0"/>
                                  </p:stCondLst>
                                  <p:childTnLst>
                                    <p:set>
                                      <p:cBhvr>
                                        <p:cTn id="312" dur="1" fill="hold">
                                          <p:stCondLst>
                                            <p:cond delay="0"/>
                                          </p:stCondLst>
                                        </p:cTn>
                                        <p:tgtEl>
                                          <p:spTgt spid="117825"/>
                                        </p:tgtEl>
                                        <p:attrNameLst>
                                          <p:attrName>style.visibility</p:attrName>
                                        </p:attrNameLst>
                                      </p:cBhvr>
                                      <p:to>
                                        <p:strVal val="visible"/>
                                      </p:to>
                                    </p:set>
                                    <p:anim calcmode="lin" valueType="num">
                                      <p:cBhvr additive="base">
                                        <p:cTn id="313" dur="500" fill="hold"/>
                                        <p:tgtEl>
                                          <p:spTgt spid="117825"/>
                                        </p:tgtEl>
                                        <p:attrNameLst>
                                          <p:attrName>ppt_x</p:attrName>
                                        </p:attrNameLst>
                                      </p:cBhvr>
                                      <p:tavLst>
                                        <p:tav tm="0">
                                          <p:val>
                                            <p:strVal val="0-#ppt_w/2"/>
                                          </p:val>
                                        </p:tav>
                                        <p:tav tm="100000">
                                          <p:val>
                                            <p:strVal val="#ppt_x"/>
                                          </p:val>
                                        </p:tav>
                                      </p:tavLst>
                                    </p:anim>
                                    <p:anim calcmode="lin" valueType="num">
                                      <p:cBhvr additive="base">
                                        <p:cTn id="314" dur="500" fill="hold"/>
                                        <p:tgtEl>
                                          <p:spTgt spid="117825"/>
                                        </p:tgtEl>
                                        <p:attrNameLst>
                                          <p:attrName>ppt_y</p:attrName>
                                        </p:attrNameLst>
                                      </p:cBhvr>
                                      <p:tavLst>
                                        <p:tav tm="0">
                                          <p:val>
                                            <p:strVal val="#ppt_y"/>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2" presetClass="entr" presetSubtype="8" fill="hold" grpId="0" nodeType="clickEffect">
                                  <p:stCondLst>
                                    <p:cond delay="0"/>
                                  </p:stCondLst>
                                  <p:childTnLst>
                                    <p:set>
                                      <p:cBhvr>
                                        <p:cTn id="318" dur="1" fill="hold">
                                          <p:stCondLst>
                                            <p:cond delay="0"/>
                                          </p:stCondLst>
                                        </p:cTn>
                                        <p:tgtEl>
                                          <p:spTgt spid="117784"/>
                                        </p:tgtEl>
                                        <p:attrNameLst>
                                          <p:attrName>style.visibility</p:attrName>
                                        </p:attrNameLst>
                                      </p:cBhvr>
                                      <p:to>
                                        <p:strVal val="visible"/>
                                      </p:to>
                                    </p:set>
                                    <p:anim calcmode="lin" valueType="num">
                                      <p:cBhvr additive="base">
                                        <p:cTn id="319" dur="500" fill="hold"/>
                                        <p:tgtEl>
                                          <p:spTgt spid="117784"/>
                                        </p:tgtEl>
                                        <p:attrNameLst>
                                          <p:attrName>ppt_x</p:attrName>
                                        </p:attrNameLst>
                                      </p:cBhvr>
                                      <p:tavLst>
                                        <p:tav tm="0">
                                          <p:val>
                                            <p:strVal val="0-#ppt_w/2"/>
                                          </p:val>
                                        </p:tav>
                                        <p:tav tm="100000">
                                          <p:val>
                                            <p:strVal val="#ppt_x"/>
                                          </p:val>
                                        </p:tav>
                                      </p:tavLst>
                                    </p:anim>
                                    <p:anim calcmode="lin" valueType="num">
                                      <p:cBhvr additive="base">
                                        <p:cTn id="320" dur="500" fill="hold"/>
                                        <p:tgtEl>
                                          <p:spTgt spid="117784"/>
                                        </p:tgtEl>
                                        <p:attrNameLst>
                                          <p:attrName>ppt_y</p:attrName>
                                        </p:attrNameLst>
                                      </p:cBhvr>
                                      <p:tavLst>
                                        <p:tav tm="0">
                                          <p:val>
                                            <p:strVal val="#ppt_y"/>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2" presetClass="entr" presetSubtype="8" fill="hold" grpId="0" nodeType="clickEffect">
                                  <p:stCondLst>
                                    <p:cond delay="0"/>
                                  </p:stCondLst>
                                  <p:childTnLst>
                                    <p:set>
                                      <p:cBhvr>
                                        <p:cTn id="324" dur="1" fill="hold">
                                          <p:stCondLst>
                                            <p:cond delay="0"/>
                                          </p:stCondLst>
                                        </p:cTn>
                                        <p:tgtEl>
                                          <p:spTgt spid="117785"/>
                                        </p:tgtEl>
                                        <p:attrNameLst>
                                          <p:attrName>style.visibility</p:attrName>
                                        </p:attrNameLst>
                                      </p:cBhvr>
                                      <p:to>
                                        <p:strVal val="visible"/>
                                      </p:to>
                                    </p:set>
                                    <p:anim calcmode="lin" valueType="num">
                                      <p:cBhvr additive="base">
                                        <p:cTn id="325" dur="500" fill="hold"/>
                                        <p:tgtEl>
                                          <p:spTgt spid="117785"/>
                                        </p:tgtEl>
                                        <p:attrNameLst>
                                          <p:attrName>ppt_x</p:attrName>
                                        </p:attrNameLst>
                                      </p:cBhvr>
                                      <p:tavLst>
                                        <p:tav tm="0">
                                          <p:val>
                                            <p:strVal val="0-#ppt_w/2"/>
                                          </p:val>
                                        </p:tav>
                                        <p:tav tm="100000">
                                          <p:val>
                                            <p:strVal val="#ppt_x"/>
                                          </p:val>
                                        </p:tav>
                                      </p:tavLst>
                                    </p:anim>
                                    <p:anim calcmode="lin" valueType="num">
                                      <p:cBhvr additive="base">
                                        <p:cTn id="326" dur="500" fill="hold"/>
                                        <p:tgtEl>
                                          <p:spTgt spid="117785"/>
                                        </p:tgtEl>
                                        <p:attrNameLst>
                                          <p:attrName>ppt_y</p:attrName>
                                        </p:attrNameLst>
                                      </p:cBhvr>
                                      <p:tavLst>
                                        <p:tav tm="0">
                                          <p:val>
                                            <p:strVal val="#ppt_y"/>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2" presetClass="entr" presetSubtype="8" fill="hold" nodeType="clickEffect">
                                  <p:stCondLst>
                                    <p:cond delay="0"/>
                                  </p:stCondLst>
                                  <p:childTnLst>
                                    <p:set>
                                      <p:cBhvr>
                                        <p:cTn id="330" dur="1" fill="hold">
                                          <p:stCondLst>
                                            <p:cond delay="0"/>
                                          </p:stCondLst>
                                        </p:cTn>
                                        <p:tgtEl>
                                          <p:spTgt spid="117835"/>
                                        </p:tgtEl>
                                        <p:attrNameLst>
                                          <p:attrName>style.visibility</p:attrName>
                                        </p:attrNameLst>
                                      </p:cBhvr>
                                      <p:to>
                                        <p:strVal val="visible"/>
                                      </p:to>
                                    </p:set>
                                    <p:anim calcmode="lin" valueType="num">
                                      <p:cBhvr additive="base">
                                        <p:cTn id="331" dur="500" fill="hold"/>
                                        <p:tgtEl>
                                          <p:spTgt spid="117835"/>
                                        </p:tgtEl>
                                        <p:attrNameLst>
                                          <p:attrName>ppt_x</p:attrName>
                                        </p:attrNameLst>
                                      </p:cBhvr>
                                      <p:tavLst>
                                        <p:tav tm="0">
                                          <p:val>
                                            <p:strVal val="0-#ppt_w/2"/>
                                          </p:val>
                                        </p:tav>
                                        <p:tav tm="100000">
                                          <p:val>
                                            <p:strVal val="#ppt_x"/>
                                          </p:val>
                                        </p:tav>
                                      </p:tavLst>
                                    </p:anim>
                                    <p:anim calcmode="lin" valueType="num">
                                      <p:cBhvr additive="base">
                                        <p:cTn id="332" dur="500" fill="hold"/>
                                        <p:tgtEl>
                                          <p:spTgt spid="117835"/>
                                        </p:tgtEl>
                                        <p:attrNameLst>
                                          <p:attrName>ppt_y</p:attrName>
                                        </p:attrNameLst>
                                      </p:cBhvr>
                                      <p:tavLst>
                                        <p:tav tm="0">
                                          <p:val>
                                            <p:strVal val="#ppt_y"/>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2" presetClass="entr" presetSubtype="8" fill="hold" grpId="0" nodeType="clickEffect">
                                  <p:stCondLst>
                                    <p:cond delay="0"/>
                                  </p:stCondLst>
                                  <p:childTnLst>
                                    <p:set>
                                      <p:cBhvr>
                                        <p:cTn id="336" dur="1" fill="hold">
                                          <p:stCondLst>
                                            <p:cond delay="0"/>
                                          </p:stCondLst>
                                        </p:cTn>
                                        <p:tgtEl>
                                          <p:spTgt spid="117786"/>
                                        </p:tgtEl>
                                        <p:attrNameLst>
                                          <p:attrName>style.visibility</p:attrName>
                                        </p:attrNameLst>
                                      </p:cBhvr>
                                      <p:to>
                                        <p:strVal val="visible"/>
                                      </p:to>
                                    </p:set>
                                    <p:anim calcmode="lin" valueType="num">
                                      <p:cBhvr additive="base">
                                        <p:cTn id="337" dur="500" fill="hold"/>
                                        <p:tgtEl>
                                          <p:spTgt spid="117786"/>
                                        </p:tgtEl>
                                        <p:attrNameLst>
                                          <p:attrName>ppt_x</p:attrName>
                                        </p:attrNameLst>
                                      </p:cBhvr>
                                      <p:tavLst>
                                        <p:tav tm="0">
                                          <p:val>
                                            <p:strVal val="0-#ppt_w/2"/>
                                          </p:val>
                                        </p:tav>
                                        <p:tav tm="100000">
                                          <p:val>
                                            <p:strVal val="#ppt_x"/>
                                          </p:val>
                                        </p:tav>
                                      </p:tavLst>
                                    </p:anim>
                                    <p:anim calcmode="lin" valueType="num">
                                      <p:cBhvr additive="base">
                                        <p:cTn id="338" dur="500" fill="hold"/>
                                        <p:tgtEl>
                                          <p:spTgt spid="117786"/>
                                        </p:tgtEl>
                                        <p:attrNameLst>
                                          <p:attrName>ppt_y</p:attrName>
                                        </p:attrNameLst>
                                      </p:cBhvr>
                                      <p:tavLst>
                                        <p:tav tm="0">
                                          <p:val>
                                            <p:strVal val="#ppt_y"/>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presetID="2" presetClass="entr" presetSubtype="8" fill="hold" grpId="0" nodeType="clickEffect">
                                  <p:stCondLst>
                                    <p:cond delay="0"/>
                                  </p:stCondLst>
                                  <p:childTnLst>
                                    <p:set>
                                      <p:cBhvr>
                                        <p:cTn id="342" dur="1" fill="hold">
                                          <p:stCondLst>
                                            <p:cond delay="0"/>
                                          </p:stCondLst>
                                        </p:cTn>
                                        <p:tgtEl>
                                          <p:spTgt spid="117787"/>
                                        </p:tgtEl>
                                        <p:attrNameLst>
                                          <p:attrName>style.visibility</p:attrName>
                                        </p:attrNameLst>
                                      </p:cBhvr>
                                      <p:to>
                                        <p:strVal val="visible"/>
                                      </p:to>
                                    </p:set>
                                    <p:anim calcmode="lin" valueType="num">
                                      <p:cBhvr additive="base">
                                        <p:cTn id="343" dur="500" fill="hold"/>
                                        <p:tgtEl>
                                          <p:spTgt spid="117787"/>
                                        </p:tgtEl>
                                        <p:attrNameLst>
                                          <p:attrName>ppt_x</p:attrName>
                                        </p:attrNameLst>
                                      </p:cBhvr>
                                      <p:tavLst>
                                        <p:tav tm="0">
                                          <p:val>
                                            <p:strVal val="0-#ppt_w/2"/>
                                          </p:val>
                                        </p:tav>
                                        <p:tav tm="100000">
                                          <p:val>
                                            <p:strVal val="#ppt_x"/>
                                          </p:val>
                                        </p:tav>
                                      </p:tavLst>
                                    </p:anim>
                                    <p:anim calcmode="lin" valueType="num">
                                      <p:cBhvr additive="base">
                                        <p:cTn id="344" dur="500" fill="hold"/>
                                        <p:tgtEl>
                                          <p:spTgt spid="117787"/>
                                        </p:tgtEl>
                                        <p:attrNameLst>
                                          <p:attrName>ppt_y</p:attrName>
                                        </p:attrNameLst>
                                      </p:cBhvr>
                                      <p:tavLst>
                                        <p:tav tm="0">
                                          <p:val>
                                            <p:strVal val="#ppt_y"/>
                                          </p:val>
                                        </p:tav>
                                        <p:tav tm="100000">
                                          <p:val>
                                            <p:strVal val="#ppt_y"/>
                                          </p:val>
                                        </p:tav>
                                      </p:tavLst>
                                    </p:anim>
                                  </p:childTnLst>
                                </p:cTn>
                              </p:par>
                            </p:childTnLst>
                          </p:cTn>
                        </p:par>
                      </p:childTnLst>
                    </p:cTn>
                  </p:par>
                  <p:par>
                    <p:cTn id="345" fill="hold">
                      <p:stCondLst>
                        <p:cond delay="indefinite"/>
                      </p:stCondLst>
                      <p:childTnLst>
                        <p:par>
                          <p:cTn id="346" fill="hold">
                            <p:stCondLst>
                              <p:cond delay="0"/>
                            </p:stCondLst>
                            <p:childTnLst>
                              <p:par>
                                <p:cTn id="347" presetID="2" presetClass="entr" presetSubtype="8" fill="hold" nodeType="clickEffect">
                                  <p:stCondLst>
                                    <p:cond delay="0"/>
                                  </p:stCondLst>
                                  <p:childTnLst>
                                    <p:set>
                                      <p:cBhvr>
                                        <p:cTn id="348" dur="1" fill="hold">
                                          <p:stCondLst>
                                            <p:cond delay="0"/>
                                          </p:stCondLst>
                                        </p:cTn>
                                        <p:tgtEl>
                                          <p:spTgt spid="117837"/>
                                        </p:tgtEl>
                                        <p:attrNameLst>
                                          <p:attrName>style.visibility</p:attrName>
                                        </p:attrNameLst>
                                      </p:cBhvr>
                                      <p:to>
                                        <p:strVal val="visible"/>
                                      </p:to>
                                    </p:set>
                                    <p:anim calcmode="lin" valueType="num">
                                      <p:cBhvr additive="base">
                                        <p:cTn id="349" dur="500" fill="hold"/>
                                        <p:tgtEl>
                                          <p:spTgt spid="117837"/>
                                        </p:tgtEl>
                                        <p:attrNameLst>
                                          <p:attrName>ppt_x</p:attrName>
                                        </p:attrNameLst>
                                      </p:cBhvr>
                                      <p:tavLst>
                                        <p:tav tm="0">
                                          <p:val>
                                            <p:strVal val="0-#ppt_w/2"/>
                                          </p:val>
                                        </p:tav>
                                        <p:tav tm="100000">
                                          <p:val>
                                            <p:strVal val="#ppt_x"/>
                                          </p:val>
                                        </p:tav>
                                      </p:tavLst>
                                    </p:anim>
                                    <p:anim calcmode="lin" valueType="num">
                                      <p:cBhvr additive="base">
                                        <p:cTn id="350" dur="500" fill="hold"/>
                                        <p:tgtEl>
                                          <p:spTgt spid="117837"/>
                                        </p:tgtEl>
                                        <p:attrNameLst>
                                          <p:attrName>ppt_y</p:attrName>
                                        </p:attrNameLst>
                                      </p:cBhvr>
                                      <p:tavLst>
                                        <p:tav tm="0">
                                          <p:val>
                                            <p:strVal val="#ppt_y"/>
                                          </p:val>
                                        </p:tav>
                                        <p:tav tm="100000">
                                          <p:val>
                                            <p:strVal val="#ppt_y"/>
                                          </p:val>
                                        </p:tav>
                                      </p:tavLst>
                                    </p:anim>
                                  </p:childTnLst>
                                </p:cTn>
                              </p:par>
                            </p:childTnLst>
                          </p:cTn>
                        </p:par>
                      </p:childTnLst>
                    </p:cTn>
                  </p:par>
                  <p:par>
                    <p:cTn id="351" fill="hold">
                      <p:stCondLst>
                        <p:cond delay="indefinite"/>
                      </p:stCondLst>
                      <p:childTnLst>
                        <p:par>
                          <p:cTn id="352" fill="hold">
                            <p:stCondLst>
                              <p:cond delay="0"/>
                            </p:stCondLst>
                            <p:childTnLst>
                              <p:par>
                                <p:cTn id="353" presetID="2" presetClass="entr" presetSubtype="8" fill="hold" nodeType="clickEffect">
                                  <p:stCondLst>
                                    <p:cond delay="0"/>
                                  </p:stCondLst>
                                  <p:childTnLst>
                                    <p:set>
                                      <p:cBhvr>
                                        <p:cTn id="354" dur="1" fill="hold">
                                          <p:stCondLst>
                                            <p:cond delay="0"/>
                                          </p:stCondLst>
                                        </p:cTn>
                                        <p:tgtEl>
                                          <p:spTgt spid="117823"/>
                                        </p:tgtEl>
                                        <p:attrNameLst>
                                          <p:attrName>style.visibility</p:attrName>
                                        </p:attrNameLst>
                                      </p:cBhvr>
                                      <p:to>
                                        <p:strVal val="visible"/>
                                      </p:to>
                                    </p:set>
                                    <p:anim calcmode="lin" valueType="num">
                                      <p:cBhvr additive="base">
                                        <p:cTn id="355" dur="500" fill="hold"/>
                                        <p:tgtEl>
                                          <p:spTgt spid="117823"/>
                                        </p:tgtEl>
                                        <p:attrNameLst>
                                          <p:attrName>ppt_x</p:attrName>
                                        </p:attrNameLst>
                                      </p:cBhvr>
                                      <p:tavLst>
                                        <p:tav tm="0">
                                          <p:val>
                                            <p:strVal val="0-#ppt_w/2"/>
                                          </p:val>
                                        </p:tav>
                                        <p:tav tm="100000">
                                          <p:val>
                                            <p:strVal val="#ppt_x"/>
                                          </p:val>
                                        </p:tav>
                                      </p:tavLst>
                                    </p:anim>
                                    <p:anim calcmode="lin" valueType="num">
                                      <p:cBhvr additive="base">
                                        <p:cTn id="356" dur="500" fill="hold"/>
                                        <p:tgtEl>
                                          <p:spTgt spid="117823"/>
                                        </p:tgtEl>
                                        <p:attrNameLst>
                                          <p:attrName>ppt_y</p:attrName>
                                        </p:attrNameLst>
                                      </p:cBhvr>
                                      <p:tavLst>
                                        <p:tav tm="0">
                                          <p:val>
                                            <p:strVal val="#ppt_y"/>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2" presetClass="entr" presetSubtype="8" fill="hold" nodeType="clickEffect">
                                  <p:stCondLst>
                                    <p:cond delay="0"/>
                                  </p:stCondLst>
                                  <p:childTnLst>
                                    <p:set>
                                      <p:cBhvr>
                                        <p:cTn id="360" dur="1" fill="hold">
                                          <p:stCondLst>
                                            <p:cond delay="0"/>
                                          </p:stCondLst>
                                        </p:cTn>
                                        <p:tgtEl>
                                          <p:spTgt spid="117822"/>
                                        </p:tgtEl>
                                        <p:attrNameLst>
                                          <p:attrName>style.visibility</p:attrName>
                                        </p:attrNameLst>
                                      </p:cBhvr>
                                      <p:to>
                                        <p:strVal val="visible"/>
                                      </p:to>
                                    </p:set>
                                    <p:anim calcmode="lin" valueType="num">
                                      <p:cBhvr additive="base">
                                        <p:cTn id="361" dur="500" fill="hold"/>
                                        <p:tgtEl>
                                          <p:spTgt spid="117822"/>
                                        </p:tgtEl>
                                        <p:attrNameLst>
                                          <p:attrName>ppt_x</p:attrName>
                                        </p:attrNameLst>
                                      </p:cBhvr>
                                      <p:tavLst>
                                        <p:tav tm="0">
                                          <p:val>
                                            <p:strVal val="0-#ppt_w/2"/>
                                          </p:val>
                                        </p:tav>
                                        <p:tav tm="100000">
                                          <p:val>
                                            <p:strVal val="#ppt_x"/>
                                          </p:val>
                                        </p:tav>
                                      </p:tavLst>
                                    </p:anim>
                                    <p:anim calcmode="lin" valueType="num">
                                      <p:cBhvr additive="base">
                                        <p:cTn id="362" dur="500" fill="hold"/>
                                        <p:tgtEl>
                                          <p:spTgt spid="1178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65" grpId="0" autoUpdateAnimBg="0"/>
      <p:bldP spid="117766" grpId="0" animBg="1"/>
      <p:bldP spid="117767" grpId="0" autoUpdateAnimBg="0"/>
      <p:bldP spid="117768" grpId="0" animBg="1"/>
      <p:bldP spid="117769" grpId="0" autoUpdateAnimBg="0"/>
      <p:bldP spid="117770" grpId="0" animBg="1"/>
      <p:bldP spid="117771" grpId="0" autoUpdateAnimBg="0"/>
      <p:bldP spid="117772" grpId="0" animBg="1"/>
      <p:bldP spid="117773" grpId="0" autoUpdateAnimBg="0"/>
      <p:bldP spid="117774" grpId="0" animBg="1"/>
      <p:bldP spid="117775" grpId="0" autoUpdateAnimBg="0"/>
      <p:bldP spid="117776" grpId="0" animBg="1"/>
      <p:bldP spid="117777" grpId="0" autoUpdateAnimBg="0"/>
      <p:bldP spid="117778" grpId="0" animBg="1"/>
      <p:bldP spid="117779" grpId="0" autoUpdateAnimBg="0"/>
      <p:bldP spid="117780" grpId="0" animBg="1"/>
      <p:bldP spid="117781" grpId="0" autoUpdateAnimBg="0"/>
      <p:bldP spid="117782" grpId="0" animBg="1"/>
      <p:bldP spid="117783" grpId="0" autoUpdateAnimBg="0"/>
      <p:bldP spid="117784" grpId="0" animBg="1"/>
      <p:bldP spid="117785" grpId="0" autoUpdateAnimBg="0"/>
      <p:bldP spid="117786" grpId="0" animBg="1"/>
      <p:bldP spid="117787" grpId="0" autoUpdateAnimBg="0"/>
      <p:bldP spid="117788" grpId="0" animBg="1"/>
      <p:bldP spid="117789" grpId="0" autoUpdateAnimBg="0"/>
      <p:bldP spid="117790" grpId="0" animBg="1"/>
      <p:bldP spid="117791" grpId="0" autoUpdateAnimBg="0"/>
      <p:bldP spid="117792" grpId="0" animBg="1"/>
      <p:bldP spid="117793" grpId="0" autoUpdateAnimBg="0"/>
      <p:bldP spid="117794" grpId="0" animBg="1"/>
      <p:bldP spid="117795" grpId="0" autoUpdateAnimBg="0"/>
      <p:bldP spid="117796" grpId="0" animBg="1"/>
      <p:bldP spid="117797" grpId="0" autoUpdateAnimBg="0"/>
      <p:bldP spid="117798" grpId="0" animBg="1"/>
      <p:bldP spid="11779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atin typeface="Comic Sans MS" pitchFamily="66" charset="0"/>
              </a:rPr>
              <a:t>Long-term memory</a:t>
            </a:r>
          </a:p>
        </p:txBody>
      </p:sp>
      <p:sp>
        <p:nvSpPr>
          <p:cNvPr id="35843" name="Rectangle 3"/>
          <p:cNvSpPr>
            <a:spLocks noGrp="1" noChangeArrowheads="1"/>
          </p:cNvSpPr>
          <p:nvPr>
            <p:ph idx="1"/>
          </p:nvPr>
        </p:nvSpPr>
        <p:spPr/>
        <p:txBody>
          <a:bodyPr/>
          <a:lstStyle/>
          <a:p>
            <a:r>
              <a:rPr lang="en-US" dirty="0">
                <a:latin typeface="Comic Sans MS" pitchFamily="66" charset="0"/>
              </a:rPr>
              <a:t>Procedural (Implicit)</a:t>
            </a:r>
          </a:p>
          <a:p>
            <a:pPr lvl="1"/>
            <a:r>
              <a:rPr lang="en-US" dirty="0">
                <a:latin typeface="Comic Sans MS" pitchFamily="66" charset="0"/>
              </a:rPr>
              <a:t>Memories of behaviors, skills, etc.</a:t>
            </a:r>
          </a:p>
          <a:p>
            <a:pPr lvl="2"/>
            <a:r>
              <a:rPr lang="en-US" dirty="0">
                <a:latin typeface="Comic Sans MS" pitchFamily="66" charset="0"/>
              </a:rPr>
              <a:t>Demonstrated through behavior</a:t>
            </a:r>
          </a:p>
          <a:p>
            <a:r>
              <a:rPr lang="en-US" dirty="0">
                <a:latin typeface="Comic Sans MS" pitchFamily="66" charset="0"/>
              </a:rPr>
              <a:t>Declarative (Explicit)</a:t>
            </a:r>
          </a:p>
          <a:p>
            <a:pPr lvl="1"/>
            <a:r>
              <a:rPr lang="en-US" dirty="0">
                <a:latin typeface="Comic Sans MS" pitchFamily="66" charset="0"/>
              </a:rPr>
              <a:t>Memories of facts</a:t>
            </a:r>
          </a:p>
          <a:p>
            <a:pPr lvl="2"/>
            <a:r>
              <a:rPr lang="en-US" dirty="0">
                <a:latin typeface="Comic Sans MS" pitchFamily="66" charset="0"/>
              </a:rPr>
              <a:t>Episodic – personal experiences tied to places &amp; time</a:t>
            </a:r>
          </a:p>
          <a:p>
            <a:pPr lvl="2"/>
            <a:r>
              <a:rPr lang="en-US" dirty="0">
                <a:latin typeface="Comic Sans MS" pitchFamily="66" charset="0"/>
              </a:rPr>
              <a:t>Semantic – general knowledge</a:t>
            </a:r>
          </a:p>
          <a:p>
            <a:pPr lvl="3"/>
            <a:r>
              <a:rPr lang="en-US" dirty="0">
                <a:latin typeface="Comic Sans MS" pitchFamily="66" charset="0"/>
              </a:rPr>
              <a:t>Semantic network</a:t>
            </a:r>
          </a:p>
        </p:txBody>
      </p:sp>
      <p:pic>
        <p:nvPicPr>
          <p:cNvPr id="35844" name="Picture 4" descr="bd19563_"/>
          <p:cNvPicPr>
            <a:picLocks noChangeAspect="1" noChangeArrowheads="1" noCrop="1"/>
          </p:cNvPicPr>
          <p:nvPr/>
        </p:nvPicPr>
        <p:blipFill>
          <a:blip r:embed="rId3" cstate="print"/>
          <a:srcRect/>
          <a:stretch>
            <a:fillRect/>
          </a:stretch>
        </p:blipFill>
        <p:spPr bwMode="auto">
          <a:xfrm>
            <a:off x="7467600" y="1905000"/>
            <a:ext cx="1393825" cy="20796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lide(fromTop)">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slide(fromTop)">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slide(fromTop)">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slide(fromTop)">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slide(fromTop)">
                                      <p:cBhvr>
                                        <p:cTn id="27" dur="5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slide(fromTop)">
                                      <p:cBhvr>
                                        <p:cTn id="32" dur="500"/>
                                        <p:tgtEl>
                                          <p:spTgt spid="35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slide(fromTop)">
                                      <p:cBhvr>
                                        <p:cTn id="37" dur="500"/>
                                        <p:tgtEl>
                                          <p:spTgt spid="35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slide(fromTop)">
                                      <p:cBhvr>
                                        <p:cTn id="42"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TextBox 6"/>
          <p:cNvSpPr txBox="1"/>
          <p:nvPr/>
        </p:nvSpPr>
        <p:spPr>
          <a:xfrm>
            <a:off x="609600" y="1143000"/>
            <a:ext cx="1143000" cy="369332"/>
          </a:xfrm>
          <a:prstGeom prst="rect">
            <a:avLst/>
          </a:prstGeom>
          <a:noFill/>
        </p:spPr>
        <p:txBody>
          <a:bodyPr wrap="square" rtlCol="0">
            <a:spAutoFit/>
          </a:bodyPr>
          <a:lstStyle/>
          <a:p>
            <a:endParaRPr lang="en-US" dirty="0"/>
          </a:p>
        </p:txBody>
      </p:sp>
      <p:pic>
        <p:nvPicPr>
          <p:cNvPr id="8" name="Picture 7" descr="georgewashington.png"/>
          <p:cNvPicPr>
            <a:picLocks noChangeAspect="1"/>
          </p:cNvPicPr>
          <p:nvPr/>
        </p:nvPicPr>
        <p:blipFill>
          <a:blip r:embed="rId3" cstate="print"/>
          <a:stretch>
            <a:fillRect/>
          </a:stretch>
        </p:blipFill>
        <p:spPr>
          <a:xfrm>
            <a:off x="1" y="1"/>
            <a:ext cx="3200399" cy="23621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Positioning Effect</a:t>
            </a:r>
            <a:endParaRPr lang="en-US" dirty="0"/>
          </a:p>
        </p:txBody>
      </p:sp>
      <p:sp>
        <p:nvSpPr>
          <p:cNvPr id="3" name="Content Placeholder 2"/>
          <p:cNvSpPr>
            <a:spLocks noGrp="1"/>
          </p:cNvSpPr>
          <p:nvPr>
            <p:ph idx="1"/>
          </p:nvPr>
        </p:nvSpPr>
        <p:spPr/>
        <p:txBody>
          <a:bodyPr/>
          <a:lstStyle/>
          <a:p>
            <a:r>
              <a:rPr lang="en-US" b="1" dirty="0" smtClean="0"/>
              <a:t>Serial Positioning Effect</a:t>
            </a:r>
          </a:p>
          <a:p>
            <a:pPr lvl="1"/>
            <a:r>
              <a:rPr lang="en-US" dirty="0" smtClean="0"/>
              <a:t>Tendency to recall the beginning and the end of a list but not the middle.</a:t>
            </a:r>
          </a:p>
          <a:p>
            <a:pPr lvl="1"/>
            <a:r>
              <a:rPr lang="en-US" dirty="0" smtClean="0"/>
              <a:t>Made up of two different effects</a:t>
            </a:r>
          </a:p>
          <a:p>
            <a:pPr lvl="2"/>
            <a:r>
              <a:rPr lang="en-US" dirty="0" smtClean="0"/>
              <a:t>Primacy</a:t>
            </a:r>
          </a:p>
          <a:p>
            <a:pPr lvl="3"/>
            <a:r>
              <a:rPr lang="en-US" dirty="0" smtClean="0"/>
              <a:t>Remembering the beginning of the list</a:t>
            </a:r>
          </a:p>
          <a:p>
            <a:pPr lvl="2"/>
            <a:r>
              <a:rPr lang="en-US" dirty="0" err="1" smtClean="0"/>
              <a:t>Recency</a:t>
            </a:r>
            <a:endParaRPr lang="en-US" dirty="0" smtClean="0"/>
          </a:p>
          <a:p>
            <a:pPr lvl="3"/>
            <a:r>
              <a:rPr lang="en-US" dirty="0" smtClean="0"/>
              <a:t>Remembering the end of the list</a:t>
            </a:r>
          </a:p>
        </p:txBody>
      </p:sp>
    </p:spTree>
    <p:extLst>
      <p:ext uri="{BB962C8B-B14F-4D97-AF65-F5344CB8AC3E}">
        <p14:creationId xmlns:p14="http://schemas.microsoft.com/office/powerpoint/2010/main" val="32334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Positioning Effect</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a:grpSpLocks/>
          </p:cNvGrpSpPr>
          <p:nvPr/>
        </p:nvGrpSpPr>
        <p:grpSpPr bwMode="auto">
          <a:xfrm>
            <a:off x="1066800" y="1730079"/>
            <a:ext cx="6154738" cy="4756156"/>
            <a:chOff x="144" y="1200"/>
            <a:chExt cx="5595" cy="2996"/>
          </a:xfrm>
        </p:grpSpPr>
        <p:sp>
          <p:nvSpPr>
            <p:cNvPr id="5" name="Text Box 3"/>
            <p:cNvSpPr txBox="1">
              <a:spLocks noChangeArrowheads="1"/>
            </p:cNvSpPr>
            <p:nvPr/>
          </p:nvSpPr>
          <p:spPr bwMode="auto">
            <a:xfrm>
              <a:off x="5340" y="3600"/>
              <a:ext cx="3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12</a:t>
              </a:r>
              <a:endParaRPr lang="en-US" altLang="en-US" sz="1800">
                <a:latin typeface="Times" panose="02020603050405020304" pitchFamily="18" charset="0"/>
                <a:ea typeface="MS PGothic" panose="020B0600070205080204" pitchFamily="34" charset="-128"/>
              </a:endParaRPr>
            </a:p>
          </p:txBody>
        </p:sp>
        <p:grpSp>
          <p:nvGrpSpPr>
            <p:cNvPr id="6" name="Group 5"/>
            <p:cNvGrpSpPr>
              <a:grpSpLocks/>
            </p:cNvGrpSpPr>
            <p:nvPr/>
          </p:nvGrpSpPr>
          <p:grpSpPr bwMode="auto">
            <a:xfrm>
              <a:off x="1488" y="1200"/>
              <a:ext cx="4032" cy="2400"/>
              <a:chOff x="1056" y="960"/>
              <a:chExt cx="4032" cy="2400"/>
            </a:xfrm>
          </p:grpSpPr>
          <p:sp>
            <p:nvSpPr>
              <p:cNvPr id="47" name="Rectangle 46"/>
              <p:cNvSpPr>
                <a:spLocks noChangeArrowheads="1"/>
              </p:cNvSpPr>
              <p:nvPr/>
            </p:nvSpPr>
            <p:spPr bwMode="auto">
              <a:xfrm>
                <a:off x="1056" y="960"/>
                <a:ext cx="4032" cy="2400"/>
              </a:xfrm>
              <a:prstGeom prst="rect">
                <a:avLst/>
              </a:prstGeom>
              <a:solidFill>
                <a:schemeClr val="bg1"/>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8" name="Line 6"/>
              <p:cNvSpPr>
                <a:spLocks noChangeShapeType="1"/>
              </p:cNvSpPr>
              <p:nvPr/>
            </p:nvSpPr>
            <p:spPr bwMode="auto">
              <a:xfrm>
                <a:off x="1728"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9" name="Line 7"/>
              <p:cNvSpPr>
                <a:spLocks noChangeShapeType="1"/>
              </p:cNvSpPr>
              <p:nvPr/>
            </p:nvSpPr>
            <p:spPr bwMode="auto">
              <a:xfrm>
                <a:off x="1392"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0" name="Line 8"/>
              <p:cNvSpPr>
                <a:spLocks noChangeShapeType="1"/>
              </p:cNvSpPr>
              <p:nvPr/>
            </p:nvSpPr>
            <p:spPr bwMode="auto">
              <a:xfrm>
                <a:off x="2064"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1" name="Line 9"/>
              <p:cNvSpPr>
                <a:spLocks noChangeShapeType="1"/>
              </p:cNvSpPr>
              <p:nvPr/>
            </p:nvSpPr>
            <p:spPr bwMode="auto">
              <a:xfrm>
                <a:off x="2400"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2" name="Line 10"/>
              <p:cNvSpPr>
                <a:spLocks noChangeShapeType="1"/>
              </p:cNvSpPr>
              <p:nvPr/>
            </p:nvSpPr>
            <p:spPr bwMode="auto">
              <a:xfrm>
                <a:off x="2736"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3" name="Line 11"/>
              <p:cNvSpPr>
                <a:spLocks noChangeShapeType="1"/>
              </p:cNvSpPr>
              <p:nvPr/>
            </p:nvSpPr>
            <p:spPr bwMode="auto">
              <a:xfrm>
                <a:off x="3072"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4" name="Line 12"/>
              <p:cNvSpPr>
                <a:spLocks noChangeShapeType="1"/>
              </p:cNvSpPr>
              <p:nvPr/>
            </p:nvSpPr>
            <p:spPr bwMode="auto">
              <a:xfrm>
                <a:off x="3408"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5" name="Line 13"/>
              <p:cNvSpPr>
                <a:spLocks noChangeShapeType="1"/>
              </p:cNvSpPr>
              <p:nvPr/>
            </p:nvSpPr>
            <p:spPr bwMode="auto">
              <a:xfrm>
                <a:off x="3744"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6" name="Line 14"/>
              <p:cNvSpPr>
                <a:spLocks noChangeShapeType="1"/>
              </p:cNvSpPr>
              <p:nvPr/>
            </p:nvSpPr>
            <p:spPr bwMode="auto">
              <a:xfrm>
                <a:off x="4080"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7" name="Line 15"/>
              <p:cNvSpPr>
                <a:spLocks noChangeShapeType="1"/>
              </p:cNvSpPr>
              <p:nvPr/>
            </p:nvSpPr>
            <p:spPr bwMode="auto">
              <a:xfrm>
                <a:off x="4416"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8" name="Line 16"/>
              <p:cNvSpPr>
                <a:spLocks noChangeShapeType="1"/>
              </p:cNvSpPr>
              <p:nvPr/>
            </p:nvSpPr>
            <p:spPr bwMode="auto">
              <a:xfrm>
                <a:off x="4752" y="960"/>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9" name="Line 17"/>
              <p:cNvSpPr>
                <a:spLocks noChangeShapeType="1"/>
              </p:cNvSpPr>
              <p:nvPr/>
            </p:nvSpPr>
            <p:spPr bwMode="auto">
              <a:xfrm>
                <a:off x="1056" y="312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0" name="Line 18"/>
              <p:cNvSpPr>
                <a:spLocks noChangeShapeType="1"/>
              </p:cNvSpPr>
              <p:nvPr/>
            </p:nvSpPr>
            <p:spPr bwMode="auto">
              <a:xfrm>
                <a:off x="1056" y="288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1" name="Line 19"/>
              <p:cNvSpPr>
                <a:spLocks noChangeShapeType="1"/>
              </p:cNvSpPr>
              <p:nvPr/>
            </p:nvSpPr>
            <p:spPr bwMode="auto">
              <a:xfrm>
                <a:off x="1056" y="264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2" name="Line 20"/>
              <p:cNvSpPr>
                <a:spLocks noChangeShapeType="1"/>
              </p:cNvSpPr>
              <p:nvPr/>
            </p:nvSpPr>
            <p:spPr bwMode="auto">
              <a:xfrm>
                <a:off x="1056" y="240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3" name="Line 21"/>
              <p:cNvSpPr>
                <a:spLocks noChangeShapeType="1"/>
              </p:cNvSpPr>
              <p:nvPr/>
            </p:nvSpPr>
            <p:spPr bwMode="auto">
              <a:xfrm>
                <a:off x="1056" y="216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4" name="Line 22"/>
              <p:cNvSpPr>
                <a:spLocks noChangeShapeType="1"/>
              </p:cNvSpPr>
              <p:nvPr/>
            </p:nvSpPr>
            <p:spPr bwMode="auto">
              <a:xfrm>
                <a:off x="1056" y="192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5" name="Line 23"/>
              <p:cNvSpPr>
                <a:spLocks noChangeShapeType="1"/>
              </p:cNvSpPr>
              <p:nvPr/>
            </p:nvSpPr>
            <p:spPr bwMode="auto">
              <a:xfrm>
                <a:off x="1056" y="168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6" name="Line 24"/>
              <p:cNvSpPr>
                <a:spLocks noChangeShapeType="1"/>
              </p:cNvSpPr>
              <p:nvPr/>
            </p:nvSpPr>
            <p:spPr bwMode="auto">
              <a:xfrm>
                <a:off x="1056" y="144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7" name="Line 25"/>
              <p:cNvSpPr>
                <a:spLocks noChangeShapeType="1"/>
              </p:cNvSpPr>
              <p:nvPr/>
            </p:nvSpPr>
            <p:spPr bwMode="auto">
              <a:xfrm>
                <a:off x="1056" y="120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grpSp>
        <p:sp>
          <p:nvSpPr>
            <p:cNvPr id="7" name="Text Box 26"/>
            <p:cNvSpPr txBox="1">
              <a:spLocks noChangeArrowheads="1"/>
            </p:cNvSpPr>
            <p:nvPr/>
          </p:nvSpPr>
          <p:spPr bwMode="auto">
            <a:xfrm>
              <a:off x="144" y="1362"/>
              <a:ext cx="96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US" altLang="en-US" sz="1800" b="1">
                  <a:latin typeface="Arial" panose="020B0604020202020204" pitchFamily="34" charset="0"/>
                  <a:ea typeface="MS PGothic" panose="020B0600070205080204" pitchFamily="34" charset="-128"/>
                </a:rPr>
                <a:t>Percentage of </a:t>
              </a:r>
            </a:p>
            <a:p>
              <a:pPr algn="ctr" eaLnBrk="1" hangingPunct="1">
                <a:spcBef>
                  <a:spcPct val="0"/>
                </a:spcBef>
                <a:buFontTx/>
                <a:buNone/>
              </a:pPr>
              <a:r>
                <a:rPr lang="en-US" altLang="en-US" sz="1800" b="1">
                  <a:latin typeface="Arial" panose="020B0604020202020204" pitchFamily="34" charset="0"/>
                  <a:ea typeface="MS PGothic" panose="020B0600070205080204" pitchFamily="34" charset="-128"/>
                </a:rPr>
                <a:t>words recalled</a:t>
              </a:r>
            </a:p>
          </p:txBody>
        </p:sp>
        <p:sp>
          <p:nvSpPr>
            <p:cNvPr id="8" name="Text Box 27"/>
            <p:cNvSpPr txBox="1">
              <a:spLocks noChangeArrowheads="1"/>
            </p:cNvSpPr>
            <p:nvPr/>
          </p:nvSpPr>
          <p:spPr bwMode="auto">
            <a:xfrm>
              <a:off x="1248" y="3504"/>
              <a:ext cx="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0</a:t>
              </a:r>
              <a:endParaRPr lang="en-US" altLang="en-US" sz="1800">
                <a:latin typeface="Times" panose="02020603050405020304" pitchFamily="18" charset="0"/>
                <a:ea typeface="MS PGothic" panose="020B0600070205080204" pitchFamily="34" charset="-128"/>
              </a:endParaRPr>
            </a:p>
          </p:txBody>
        </p:sp>
        <p:sp>
          <p:nvSpPr>
            <p:cNvPr id="9" name="Text Box 28"/>
            <p:cNvSpPr txBox="1">
              <a:spLocks noChangeArrowheads="1"/>
            </p:cNvSpPr>
            <p:nvPr/>
          </p:nvSpPr>
          <p:spPr bwMode="auto">
            <a:xfrm>
              <a:off x="1153" y="134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90</a:t>
              </a:r>
              <a:endParaRPr lang="en-US" altLang="en-US" sz="1800">
                <a:latin typeface="Times" panose="02020603050405020304" pitchFamily="18" charset="0"/>
                <a:ea typeface="MS PGothic" panose="020B0600070205080204" pitchFamily="34" charset="-128"/>
              </a:endParaRPr>
            </a:p>
          </p:txBody>
        </p:sp>
        <p:sp>
          <p:nvSpPr>
            <p:cNvPr id="10" name="Text Box 29"/>
            <p:cNvSpPr txBox="1">
              <a:spLocks noChangeArrowheads="1"/>
            </p:cNvSpPr>
            <p:nvPr/>
          </p:nvSpPr>
          <p:spPr bwMode="auto">
            <a:xfrm>
              <a:off x="1153" y="158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80</a:t>
              </a:r>
              <a:endParaRPr lang="en-US" altLang="en-US" sz="1800">
                <a:latin typeface="Times" panose="02020603050405020304" pitchFamily="18" charset="0"/>
                <a:ea typeface="MS PGothic" panose="020B0600070205080204" pitchFamily="34" charset="-128"/>
              </a:endParaRPr>
            </a:p>
          </p:txBody>
        </p:sp>
        <p:sp>
          <p:nvSpPr>
            <p:cNvPr id="11" name="Text Box 30"/>
            <p:cNvSpPr txBox="1">
              <a:spLocks noChangeArrowheads="1"/>
            </p:cNvSpPr>
            <p:nvPr/>
          </p:nvSpPr>
          <p:spPr bwMode="auto">
            <a:xfrm>
              <a:off x="1153" y="182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70</a:t>
              </a:r>
              <a:endParaRPr lang="en-US" altLang="en-US" sz="1800">
                <a:latin typeface="Times" panose="02020603050405020304" pitchFamily="18" charset="0"/>
                <a:ea typeface="MS PGothic" panose="020B0600070205080204" pitchFamily="34" charset="-128"/>
              </a:endParaRPr>
            </a:p>
          </p:txBody>
        </p:sp>
        <p:sp>
          <p:nvSpPr>
            <p:cNvPr id="12" name="Text Box 31"/>
            <p:cNvSpPr txBox="1">
              <a:spLocks noChangeArrowheads="1"/>
            </p:cNvSpPr>
            <p:nvPr/>
          </p:nvSpPr>
          <p:spPr bwMode="auto">
            <a:xfrm>
              <a:off x="1153" y="206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60</a:t>
              </a:r>
              <a:endParaRPr lang="en-US" altLang="en-US" sz="1800">
                <a:latin typeface="Times" panose="02020603050405020304" pitchFamily="18" charset="0"/>
                <a:ea typeface="MS PGothic" panose="020B0600070205080204" pitchFamily="34" charset="-128"/>
              </a:endParaRPr>
            </a:p>
          </p:txBody>
        </p:sp>
        <p:sp>
          <p:nvSpPr>
            <p:cNvPr id="13" name="Text Box 32"/>
            <p:cNvSpPr txBox="1">
              <a:spLocks noChangeArrowheads="1"/>
            </p:cNvSpPr>
            <p:nvPr/>
          </p:nvSpPr>
          <p:spPr bwMode="auto">
            <a:xfrm>
              <a:off x="1153" y="230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50</a:t>
              </a:r>
              <a:endParaRPr lang="en-US" altLang="en-US" sz="1800">
                <a:latin typeface="Times" panose="02020603050405020304" pitchFamily="18" charset="0"/>
                <a:ea typeface="MS PGothic" panose="020B0600070205080204" pitchFamily="34" charset="-128"/>
              </a:endParaRPr>
            </a:p>
          </p:txBody>
        </p:sp>
        <p:sp>
          <p:nvSpPr>
            <p:cNvPr id="14" name="Text Box 33"/>
            <p:cNvSpPr txBox="1">
              <a:spLocks noChangeArrowheads="1"/>
            </p:cNvSpPr>
            <p:nvPr/>
          </p:nvSpPr>
          <p:spPr bwMode="auto">
            <a:xfrm>
              <a:off x="1153" y="254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40</a:t>
              </a:r>
              <a:endParaRPr lang="en-US" altLang="en-US" sz="1800">
                <a:latin typeface="Times" panose="02020603050405020304" pitchFamily="18" charset="0"/>
                <a:ea typeface="MS PGothic" panose="020B0600070205080204" pitchFamily="34" charset="-128"/>
              </a:endParaRPr>
            </a:p>
          </p:txBody>
        </p:sp>
        <p:sp>
          <p:nvSpPr>
            <p:cNvPr id="15" name="Text Box 34"/>
            <p:cNvSpPr txBox="1">
              <a:spLocks noChangeArrowheads="1"/>
            </p:cNvSpPr>
            <p:nvPr/>
          </p:nvSpPr>
          <p:spPr bwMode="auto">
            <a:xfrm>
              <a:off x="1153" y="278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30</a:t>
              </a:r>
              <a:endParaRPr lang="en-US" altLang="en-US" sz="1800">
                <a:latin typeface="Times" panose="02020603050405020304" pitchFamily="18" charset="0"/>
                <a:ea typeface="MS PGothic" panose="020B0600070205080204" pitchFamily="34" charset="-128"/>
              </a:endParaRPr>
            </a:p>
          </p:txBody>
        </p:sp>
        <p:sp>
          <p:nvSpPr>
            <p:cNvPr id="16" name="Text Box 35"/>
            <p:cNvSpPr txBox="1">
              <a:spLocks noChangeArrowheads="1"/>
            </p:cNvSpPr>
            <p:nvPr/>
          </p:nvSpPr>
          <p:spPr bwMode="auto">
            <a:xfrm>
              <a:off x="1153" y="302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20</a:t>
              </a:r>
              <a:endParaRPr lang="en-US" altLang="en-US" sz="1800">
                <a:latin typeface="Times" panose="02020603050405020304" pitchFamily="18" charset="0"/>
                <a:ea typeface="MS PGothic" panose="020B0600070205080204" pitchFamily="34" charset="-128"/>
              </a:endParaRPr>
            </a:p>
          </p:txBody>
        </p:sp>
        <p:sp>
          <p:nvSpPr>
            <p:cNvPr id="17" name="Text Box 36"/>
            <p:cNvSpPr txBox="1">
              <a:spLocks noChangeArrowheads="1"/>
            </p:cNvSpPr>
            <p:nvPr/>
          </p:nvSpPr>
          <p:spPr bwMode="auto">
            <a:xfrm>
              <a:off x="1153" y="326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10</a:t>
              </a:r>
              <a:endParaRPr lang="en-US" altLang="en-US" sz="1800">
                <a:latin typeface="Times" panose="02020603050405020304" pitchFamily="18" charset="0"/>
                <a:ea typeface="MS PGothic" panose="020B0600070205080204" pitchFamily="34" charset="-128"/>
              </a:endParaRPr>
            </a:p>
          </p:txBody>
        </p:sp>
        <p:sp>
          <p:nvSpPr>
            <p:cNvPr id="18" name="Text Box 37"/>
            <p:cNvSpPr txBox="1">
              <a:spLocks noChangeArrowheads="1"/>
            </p:cNvSpPr>
            <p:nvPr/>
          </p:nvSpPr>
          <p:spPr bwMode="auto">
            <a:xfrm>
              <a:off x="2783" y="3792"/>
              <a:ext cx="168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Position of word in list</a:t>
              </a:r>
            </a:p>
          </p:txBody>
        </p:sp>
        <p:sp>
          <p:nvSpPr>
            <p:cNvPr id="19" name="Text Box 38"/>
            <p:cNvSpPr txBox="1">
              <a:spLocks noChangeArrowheads="1"/>
            </p:cNvSpPr>
            <p:nvPr/>
          </p:nvSpPr>
          <p:spPr bwMode="auto">
            <a:xfrm>
              <a:off x="1692" y="3600"/>
              <a:ext cx="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1</a:t>
              </a:r>
              <a:endParaRPr lang="en-US" altLang="en-US" sz="1800">
                <a:latin typeface="Times" panose="02020603050405020304" pitchFamily="18" charset="0"/>
                <a:ea typeface="MS PGothic" panose="020B0600070205080204" pitchFamily="34" charset="-128"/>
              </a:endParaRPr>
            </a:p>
          </p:txBody>
        </p:sp>
        <p:sp>
          <p:nvSpPr>
            <p:cNvPr id="20" name="Text Box 39"/>
            <p:cNvSpPr txBox="1">
              <a:spLocks noChangeArrowheads="1"/>
            </p:cNvSpPr>
            <p:nvPr/>
          </p:nvSpPr>
          <p:spPr bwMode="auto">
            <a:xfrm>
              <a:off x="2029" y="3600"/>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2</a:t>
              </a:r>
              <a:endParaRPr lang="en-US" altLang="en-US" sz="1800">
                <a:latin typeface="Times" panose="02020603050405020304" pitchFamily="18" charset="0"/>
                <a:ea typeface="MS PGothic" panose="020B0600070205080204" pitchFamily="34" charset="-128"/>
              </a:endParaRPr>
            </a:p>
          </p:txBody>
        </p:sp>
        <p:sp>
          <p:nvSpPr>
            <p:cNvPr id="21" name="Text Box 40"/>
            <p:cNvSpPr txBox="1">
              <a:spLocks noChangeArrowheads="1"/>
            </p:cNvSpPr>
            <p:nvPr/>
          </p:nvSpPr>
          <p:spPr bwMode="auto">
            <a:xfrm>
              <a:off x="2363" y="3600"/>
              <a:ext cx="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3</a:t>
              </a:r>
              <a:endParaRPr lang="en-US" altLang="en-US" sz="1800">
                <a:latin typeface="Times" panose="02020603050405020304" pitchFamily="18" charset="0"/>
                <a:ea typeface="MS PGothic" panose="020B0600070205080204" pitchFamily="34" charset="-128"/>
              </a:endParaRPr>
            </a:p>
          </p:txBody>
        </p:sp>
        <p:sp>
          <p:nvSpPr>
            <p:cNvPr id="22" name="Text Box 41"/>
            <p:cNvSpPr txBox="1">
              <a:spLocks noChangeArrowheads="1"/>
            </p:cNvSpPr>
            <p:nvPr/>
          </p:nvSpPr>
          <p:spPr bwMode="auto">
            <a:xfrm>
              <a:off x="2700" y="3600"/>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4</a:t>
              </a:r>
              <a:endParaRPr lang="en-US" altLang="en-US" sz="1800">
                <a:latin typeface="Times" panose="02020603050405020304" pitchFamily="18" charset="0"/>
                <a:ea typeface="MS PGothic" panose="020B0600070205080204" pitchFamily="34" charset="-128"/>
              </a:endParaRPr>
            </a:p>
          </p:txBody>
        </p:sp>
        <p:sp>
          <p:nvSpPr>
            <p:cNvPr id="23" name="Text Box 42"/>
            <p:cNvSpPr txBox="1">
              <a:spLocks noChangeArrowheads="1"/>
            </p:cNvSpPr>
            <p:nvPr/>
          </p:nvSpPr>
          <p:spPr bwMode="auto">
            <a:xfrm>
              <a:off x="3036" y="3600"/>
              <a:ext cx="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5</a:t>
              </a:r>
              <a:endParaRPr lang="en-US" altLang="en-US" sz="1800">
                <a:latin typeface="Times" panose="02020603050405020304" pitchFamily="18" charset="0"/>
                <a:ea typeface="MS PGothic" panose="020B0600070205080204" pitchFamily="34" charset="-128"/>
              </a:endParaRPr>
            </a:p>
          </p:txBody>
        </p:sp>
        <p:sp>
          <p:nvSpPr>
            <p:cNvPr id="24" name="Text Box 43"/>
            <p:cNvSpPr txBox="1">
              <a:spLocks noChangeArrowheads="1"/>
            </p:cNvSpPr>
            <p:nvPr/>
          </p:nvSpPr>
          <p:spPr bwMode="auto">
            <a:xfrm>
              <a:off x="3372" y="3600"/>
              <a:ext cx="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6</a:t>
              </a:r>
              <a:endParaRPr lang="en-US" altLang="en-US" sz="1800">
                <a:latin typeface="Times" panose="02020603050405020304" pitchFamily="18" charset="0"/>
                <a:ea typeface="MS PGothic" panose="020B0600070205080204" pitchFamily="34" charset="-128"/>
              </a:endParaRPr>
            </a:p>
          </p:txBody>
        </p:sp>
        <p:sp>
          <p:nvSpPr>
            <p:cNvPr id="25" name="Text Box 44"/>
            <p:cNvSpPr txBox="1">
              <a:spLocks noChangeArrowheads="1"/>
            </p:cNvSpPr>
            <p:nvPr/>
          </p:nvSpPr>
          <p:spPr bwMode="auto">
            <a:xfrm>
              <a:off x="3708" y="3600"/>
              <a:ext cx="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7</a:t>
              </a:r>
              <a:endParaRPr lang="en-US" altLang="en-US" sz="1800">
                <a:latin typeface="Times" panose="02020603050405020304" pitchFamily="18" charset="0"/>
                <a:ea typeface="MS PGothic" panose="020B0600070205080204" pitchFamily="34" charset="-128"/>
              </a:endParaRPr>
            </a:p>
          </p:txBody>
        </p:sp>
        <p:sp>
          <p:nvSpPr>
            <p:cNvPr id="26" name="Text Box 45"/>
            <p:cNvSpPr txBox="1">
              <a:spLocks noChangeArrowheads="1"/>
            </p:cNvSpPr>
            <p:nvPr/>
          </p:nvSpPr>
          <p:spPr bwMode="auto">
            <a:xfrm>
              <a:off x="4045" y="3600"/>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8</a:t>
              </a:r>
              <a:endParaRPr lang="en-US" altLang="en-US" sz="1800">
                <a:latin typeface="Times" panose="02020603050405020304" pitchFamily="18" charset="0"/>
                <a:ea typeface="MS PGothic" panose="020B0600070205080204" pitchFamily="34" charset="-128"/>
              </a:endParaRPr>
            </a:p>
          </p:txBody>
        </p:sp>
        <p:sp>
          <p:nvSpPr>
            <p:cNvPr id="27" name="Text Box 46"/>
            <p:cNvSpPr txBox="1">
              <a:spLocks noChangeArrowheads="1"/>
            </p:cNvSpPr>
            <p:nvPr/>
          </p:nvSpPr>
          <p:spPr bwMode="auto">
            <a:xfrm>
              <a:off x="4379" y="3600"/>
              <a:ext cx="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9</a:t>
              </a:r>
              <a:endParaRPr lang="en-US" altLang="en-US" sz="1800">
                <a:latin typeface="Times" panose="02020603050405020304" pitchFamily="18" charset="0"/>
                <a:ea typeface="MS PGothic" panose="020B0600070205080204" pitchFamily="34" charset="-128"/>
              </a:endParaRPr>
            </a:p>
          </p:txBody>
        </p:sp>
        <p:sp>
          <p:nvSpPr>
            <p:cNvPr id="28" name="Text Box 47"/>
            <p:cNvSpPr txBox="1">
              <a:spLocks noChangeArrowheads="1"/>
            </p:cNvSpPr>
            <p:nvPr/>
          </p:nvSpPr>
          <p:spPr bwMode="auto">
            <a:xfrm>
              <a:off x="4716" y="3600"/>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10</a:t>
              </a:r>
              <a:endParaRPr lang="en-US" altLang="en-US" sz="1800">
                <a:latin typeface="Times" panose="02020603050405020304" pitchFamily="18" charset="0"/>
                <a:ea typeface="MS PGothic" panose="020B0600070205080204" pitchFamily="34" charset="-128"/>
              </a:endParaRPr>
            </a:p>
          </p:txBody>
        </p:sp>
        <p:sp>
          <p:nvSpPr>
            <p:cNvPr id="29" name="Text Box 48"/>
            <p:cNvSpPr txBox="1">
              <a:spLocks noChangeArrowheads="1"/>
            </p:cNvSpPr>
            <p:nvPr/>
          </p:nvSpPr>
          <p:spPr bwMode="auto">
            <a:xfrm>
              <a:off x="5052" y="3600"/>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en-US" sz="1800" b="1">
                  <a:latin typeface="Arial" panose="020B0604020202020204" pitchFamily="34" charset="0"/>
                  <a:ea typeface="MS PGothic" panose="020B0600070205080204" pitchFamily="34" charset="-128"/>
                </a:rPr>
                <a:t>11</a:t>
              </a:r>
              <a:endParaRPr lang="en-US" altLang="en-US" sz="1800">
                <a:latin typeface="Times" panose="02020603050405020304" pitchFamily="18" charset="0"/>
                <a:ea typeface="MS PGothic" panose="020B0600070205080204" pitchFamily="34" charset="-128"/>
              </a:endParaRPr>
            </a:p>
          </p:txBody>
        </p:sp>
        <p:sp>
          <p:nvSpPr>
            <p:cNvPr id="30" name="Line 49"/>
            <p:cNvSpPr>
              <a:spLocks noChangeShapeType="1"/>
            </p:cNvSpPr>
            <p:nvPr/>
          </p:nvSpPr>
          <p:spPr bwMode="auto">
            <a:xfrm>
              <a:off x="1824" y="2640"/>
              <a:ext cx="672" cy="24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1" name="Line 50"/>
            <p:cNvSpPr>
              <a:spLocks noChangeShapeType="1"/>
            </p:cNvSpPr>
            <p:nvPr/>
          </p:nvSpPr>
          <p:spPr bwMode="auto">
            <a:xfrm>
              <a:off x="2496" y="2880"/>
              <a:ext cx="672" cy="432"/>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2" name="Line 51"/>
            <p:cNvSpPr>
              <a:spLocks noChangeShapeType="1"/>
            </p:cNvSpPr>
            <p:nvPr/>
          </p:nvSpPr>
          <p:spPr bwMode="auto">
            <a:xfrm flipV="1">
              <a:off x="3168" y="3168"/>
              <a:ext cx="336" cy="144"/>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3" name="Line 52"/>
            <p:cNvSpPr>
              <a:spLocks noChangeShapeType="1"/>
            </p:cNvSpPr>
            <p:nvPr/>
          </p:nvSpPr>
          <p:spPr bwMode="auto">
            <a:xfrm flipV="1">
              <a:off x="3504" y="3120"/>
              <a:ext cx="336" cy="48"/>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4" name="Line 53"/>
            <p:cNvSpPr>
              <a:spLocks noChangeShapeType="1"/>
            </p:cNvSpPr>
            <p:nvPr/>
          </p:nvSpPr>
          <p:spPr bwMode="auto">
            <a:xfrm>
              <a:off x="3840" y="3120"/>
              <a:ext cx="336" cy="96"/>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5" name="Line 54"/>
            <p:cNvSpPr>
              <a:spLocks noChangeShapeType="1"/>
            </p:cNvSpPr>
            <p:nvPr/>
          </p:nvSpPr>
          <p:spPr bwMode="auto">
            <a:xfrm flipV="1">
              <a:off x="4176" y="3072"/>
              <a:ext cx="336" cy="144"/>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6" name="Line 55"/>
            <p:cNvSpPr>
              <a:spLocks noChangeShapeType="1"/>
            </p:cNvSpPr>
            <p:nvPr/>
          </p:nvSpPr>
          <p:spPr bwMode="auto">
            <a:xfrm>
              <a:off x="4512" y="3072"/>
              <a:ext cx="336" cy="288"/>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7" name="Line 56"/>
            <p:cNvSpPr>
              <a:spLocks noChangeShapeType="1"/>
            </p:cNvSpPr>
            <p:nvPr/>
          </p:nvSpPr>
          <p:spPr bwMode="auto">
            <a:xfrm flipV="1">
              <a:off x="4848" y="3312"/>
              <a:ext cx="336" cy="48"/>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8" name="Line 57"/>
            <p:cNvSpPr>
              <a:spLocks noChangeShapeType="1"/>
            </p:cNvSpPr>
            <p:nvPr/>
          </p:nvSpPr>
          <p:spPr bwMode="auto">
            <a:xfrm>
              <a:off x="5184" y="3312"/>
              <a:ext cx="336" cy="96"/>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9" name="Line 58"/>
            <p:cNvSpPr>
              <a:spLocks noChangeShapeType="1"/>
            </p:cNvSpPr>
            <p:nvPr/>
          </p:nvSpPr>
          <p:spPr bwMode="auto">
            <a:xfrm>
              <a:off x="1824" y="1920"/>
              <a:ext cx="1344" cy="96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0" name="Line 59"/>
            <p:cNvSpPr>
              <a:spLocks noChangeShapeType="1"/>
            </p:cNvSpPr>
            <p:nvPr/>
          </p:nvSpPr>
          <p:spPr bwMode="auto">
            <a:xfrm>
              <a:off x="3168" y="2880"/>
              <a:ext cx="336" cy="4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1" name="Line 60"/>
            <p:cNvSpPr>
              <a:spLocks noChangeShapeType="1"/>
            </p:cNvSpPr>
            <p:nvPr/>
          </p:nvSpPr>
          <p:spPr bwMode="auto">
            <a:xfrm flipV="1">
              <a:off x="3504" y="2832"/>
              <a:ext cx="336" cy="96"/>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2" name="Line 61"/>
            <p:cNvSpPr>
              <a:spLocks noChangeShapeType="1"/>
            </p:cNvSpPr>
            <p:nvPr/>
          </p:nvSpPr>
          <p:spPr bwMode="auto">
            <a:xfrm>
              <a:off x="3840" y="2832"/>
              <a:ext cx="336" cy="24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3" name="Line 62"/>
            <p:cNvSpPr>
              <a:spLocks noChangeShapeType="1"/>
            </p:cNvSpPr>
            <p:nvPr/>
          </p:nvSpPr>
          <p:spPr bwMode="auto">
            <a:xfrm flipV="1">
              <a:off x="4176" y="1488"/>
              <a:ext cx="336" cy="158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4" name="Line 63"/>
            <p:cNvSpPr>
              <a:spLocks noChangeShapeType="1"/>
            </p:cNvSpPr>
            <p:nvPr/>
          </p:nvSpPr>
          <p:spPr bwMode="auto">
            <a:xfrm flipV="1">
              <a:off x="4512" y="1440"/>
              <a:ext cx="336" cy="4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5" name="Line 64"/>
            <p:cNvSpPr>
              <a:spLocks noChangeShapeType="1"/>
            </p:cNvSpPr>
            <p:nvPr/>
          </p:nvSpPr>
          <p:spPr bwMode="auto">
            <a:xfrm flipV="1">
              <a:off x="4848" y="1392"/>
              <a:ext cx="336" cy="4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6" name="Line 65"/>
            <p:cNvSpPr>
              <a:spLocks noChangeShapeType="1"/>
            </p:cNvSpPr>
            <p:nvPr/>
          </p:nvSpPr>
          <p:spPr bwMode="auto">
            <a:xfrm>
              <a:off x="5184" y="1392"/>
              <a:ext cx="336" cy="19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grpSp>
    </p:spTree>
    <p:extLst>
      <p:ext uri="{BB962C8B-B14F-4D97-AF65-F5344CB8AC3E}">
        <p14:creationId xmlns:p14="http://schemas.microsoft.com/office/powerpoint/2010/main" val="319549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p:txBody>
          <a:bodyPr/>
          <a:lstStyle/>
          <a:p>
            <a:r>
              <a:rPr lang="en-US" sz="4200">
                <a:latin typeface="Comic Sans MS" pitchFamily="66" charset="0"/>
              </a:rPr>
              <a:t>Long-term memory - Encoding</a:t>
            </a:r>
          </a:p>
        </p:txBody>
      </p:sp>
      <p:sp>
        <p:nvSpPr>
          <p:cNvPr id="34823" name="Rectangle 7"/>
          <p:cNvSpPr>
            <a:spLocks noGrp="1" noChangeArrowheads="1"/>
          </p:cNvSpPr>
          <p:nvPr>
            <p:ph idx="1"/>
          </p:nvPr>
        </p:nvSpPr>
        <p:spPr>
          <a:xfrm>
            <a:off x="685800" y="1905000"/>
            <a:ext cx="8458200" cy="4953000"/>
          </a:xfrm>
        </p:spPr>
        <p:txBody>
          <a:bodyPr>
            <a:normAutofit lnSpcReduction="10000"/>
          </a:bodyPr>
          <a:lstStyle/>
          <a:p>
            <a:r>
              <a:rPr lang="en-US" sz="2800" dirty="0" smtClean="0">
                <a:latin typeface="Comic Sans MS" pitchFamily="66" charset="0"/>
              </a:rPr>
              <a:t>Maintenance rehearsal</a:t>
            </a:r>
          </a:p>
          <a:p>
            <a:pPr lvl="1"/>
            <a:r>
              <a:rPr lang="en-US" dirty="0" smtClean="0">
                <a:latin typeface="Comic Sans MS" pitchFamily="66" charset="0"/>
              </a:rPr>
              <a:t>Rote </a:t>
            </a:r>
            <a:r>
              <a:rPr lang="en-US" dirty="0" err="1" smtClean="0">
                <a:latin typeface="Comic Sans MS" pitchFamily="66" charset="0"/>
              </a:rPr>
              <a:t>repitition</a:t>
            </a:r>
            <a:endParaRPr lang="en-US" dirty="0" smtClean="0">
              <a:latin typeface="Comic Sans MS" pitchFamily="66" charset="0"/>
            </a:endParaRPr>
          </a:p>
          <a:p>
            <a:r>
              <a:rPr lang="en-US" sz="2800" dirty="0" smtClean="0">
                <a:latin typeface="Comic Sans MS" pitchFamily="66" charset="0"/>
              </a:rPr>
              <a:t>Elaborative </a:t>
            </a:r>
            <a:r>
              <a:rPr lang="en-US" sz="2800" dirty="0">
                <a:latin typeface="Comic Sans MS" pitchFamily="66" charset="0"/>
              </a:rPr>
              <a:t>rehearsal</a:t>
            </a:r>
          </a:p>
          <a:p>
            <a:pPr lvl="1"/>
            <a:r>
              <a:rPr lang="en-US" sz="2400" dirty="0">
                <a:latin typeface="Comic Sans MS" pitchFamily="66" charset="0"/>
              </a:rPr>
              <a:t>A technique for transferring information into long-term memory by thinking about it in a deeper way</a:t>
            </a:r>
          </a:p>
          <a:p>
            <a:r>
              <a:rPr lang="en-US" sz="2800" dirty="0">
                <a:latin typeface="Comic Sans MS" pitchFamily="66" charset="0"/>
              </a:rPr>
              <a:t>Levels of processing</a:t>
            </a:r>
          </a:p>
          <a:p>
            <a:pPr lvl="1"/>
            <a:r>
              <a:rPr lang="en-US" sz="2400" dirty="0">
                <a:latin typeface="Comic Sans MS" pitchFamily="66" charset="0"/>
              </a:rPr>
              <a:t>Semantic </a:t>
            </a:r>
            <a:r>
              <a:rPr lang="en-US" sz="2400" dirty="0" smtClean="0">
                <a:latin typeface="Comic Sans MS" pitchFamily="66" charset="0"/>
              </a:rPr>
              <a:t>or deep processing is </a:t>
            </a:r>
            <a:r>
              <a:rPr lang="en-US" sz="2400" dirty="0">
                <a:latin typeface="Comic Sans MS" pitchFamily="66" charset="0"/>
              </a:rPr>
              <a:t>more effective than visual or acoustic </a:t>
            </a:r>
            <a:r>
              <a:rPr lang="en-US" sz="2400" dirty="0" smtClean="0">
                <a:latin typeface="Comic Sans MS" pitchFamily="66" charset="0"/>
              </a:rPr>
              <a:t>processing</a:t>
            </a:r>
            <a:endParaRPr lang="en-US" sz="2400" dirty="0">
              <a:latin typeface="Comic Sans MS" pitchFamily="66" charset="0"/>
            </a:endParaRPr>
          </a:p>
          <a:p>
            <a:r>
              <a:rPr lang="en-US" sz="2800" dirty="0">
                <a:latin typeface="Comic Sans MS" pitchFamily="66" charset="0"/>
              </a:rPr>
              <a:t>Self-referent effect</a:t>
            </a:r>
          </a:p>
          <a:p>
            <a:pPr lvl="1"/>
            <a:r>
              <a:rPr lang="en-US" sz="2400" dirty="0">
                <a:latin typeface="Comic Sans MS" pitchFamily="66" charset="0"/>
              </a:rPr>
              <a:t>By viewing new info as relevant to the self, we consider that info more fully and are better able to recall it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Effect transition="in" filter="barn(outVertical)">
                                      <p:cBhvr>
                                        <p:cTn id="7" dur="500"/>
                                        <p:tgtEl>
                                          <p:spTgt spid="348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4823">
                                            <p:txEl>
                                              <p:pRg st="1" end="1"/>
                                            </p:txEl>
                                          </p:spTgt>
                                        </p:tgtEl>
                                        <p:attrNameLst>
                                          <p:attrName>style.visibility</p:attrName>
                                        </p:attrNameLst>
                                      </p:cBhvr>
                                      <p:to>
                                        <p:strVal val="visible"/>
                                      </p:to>
                                    </p:set>
                                    <p:animEffect transition="in" filter="barn(outVertical)">
                                      <p:cBhvr>
                                        <p:cTn id="12" dur="500"/>
                                        <p:tgtEl>
                                          <p:spTgt spid="348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4823">
                                            <p:txEl>
                                              <p:pRg st="2" end="2"/>
                                            </p:txEl>
                                          </p:spTgt>
                                        </p:tgtEl>
                                        <p:attrNameLst>
                                          <p:attrName>style.visibility</p:attrName>
                                        </p:attrNameLst>
                                      </p:cBhvr>
                                      <p:to>
                                        <p:strVal val="visible"/>
                                      </p:to>
                                    </p:set>
                                    <p:animEffect transition="in" filter="barn(outVertical)">
                                      <p:cBhvr>
                                        <p:cTn id="17" dur="500"/>
                                        <p:tgtEl>
                                          <p:spTgt spid="348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4823">
                                            <p:txEl>
                                              <p:pRg st="3" end="3"/>
                                            </p:txEl>
                                          </p:spTgt>
                                        </p:tgtEl>
                                        <p:attrNameLst>
                                          <p:attrName>style.visibility</p:attrName>
                                        </p:attrNameLst>
                                      </p:cBhvr>
                                      <p:to>
                                        <p:strVal val="visible"/>
                                      </p:to>
                                    </p:set>
                                    <p:animEffect transition="in" filter="barn(outVertical)">
                                      <p:cBhvr>
                                        <p:cTn id="22" dur="500"/>
                                        <p:tgtEl>
                                          <p:spTgt spid="348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4823">
                                            <p:txEl>
                                              <p:pRg st="4" end="4"/>
                                            </p:txEl>
                                          </p:spTgt>
                                        </p:tgtEl>
                                        <p:attrNameLst>
                                          <p:attrName>style.visibility</p:attrName>
                                        </p:attrNameLst>
                                      </p:cBhvr>
                                      <p:to>
                                        <p:strVal val="visible"/>
                                      </p:to>
                                    </p:set>
                                    <p:animEffect transition="in" filter="barn(outVertical)">
                                      <p:cBhvr>
                                        <p:cTn id="27" dur="500"/>
                                        <p:tgtEl>
                                          <p:spTgt spid="348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4823">
                                            <p:txEl>
                                              <p:pRg st="5" end="5"/>
                                            </p:txEl>
                                          </p:spTgt>
                                        </p:tgtEl>
                                        <p:attrNameLst>
                                          <p:attrName>style.visibility</p:attrName>
                                        </p:attrNameLst>
                                      </p:cBhvr>
                                      <p:to>
                                        <p:strVal val="visible"/>
                                      </p:to>
                                    </p:set>
                                    <p:animEffect transition="in" filter="barn(outVertical)">
                                      <p:cBhvr>
                                        <p:cTn id="32" dur="500"/>
                                        <p:tgtEl>
                                          <p:spTgt spid="348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34823">
                                            <p:txEl>
                                              <p:pRg st="6" end="6"/>
                                            </p:txEl>
                                          </p:spTgt>
                                        </p:tgtEl>
                                        <p:attrNameLst>
                                          <p:attrName>style.visibility</p:attrName>
                                        </p:attrNameLst>
                                      </p:cBhvr>
                                      <p:to>
                                        <p:strVal val="visible"/>
                                      </p:to>
                                    </p:set>
                                    <p:animEffect transition="in" filter="barn(outVertical)">
                                      <p:cBhvr>
                                        <p:cTn id="37" dur="500"/>
                                        <p:tgtEl>
                                          <p:spTgt spid="348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4823">
                                            <p:txEl>
                                              <p:pRg st="7" end="7"/>
                                            </p:txEl>
                                          </p:spTgt>
                                        </p:tgtEl>
                                        <p:attrNameLst>
                                          <p:attrName>style.visibility</p:attrName>
                                        </p:attrNameLst>
                                      </p:cBhvr>
                                      <p:to>
                                        <p:strVal val="visible"/>
                                      </p:to>
                                    </p:set>
                                    <p:animEffect transition="in" filter="barn(outVertical)">
                                      <p:cBhvr>
                                        <p:cTn id="42" dur="500"/>
                                        <p:tgtEl>
                                          <p:spTgt spid="348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latin typeface="Comic Sans MS" pitchFamily="66" charset="0"/>
              </a:rPr>
              <a:t>Improving Memory</a:t>
            </a:r>
          </a:p>
        </p:txBody>
      </p:sp>
      <p:sp>
        <p:nvSpPr>
          <p:cNvPr id="40963" name="Rectangle 3"/>
          <p:cNvSpPr>
            <a:spLocks noGrp="1" noChangeArrowheads="1"/>
          </p:cNvSpPr>
          <p:nvPr>
            <p:ph type="body" sz="half" idx="1"/>
          </p:nvPr>
        </p:nvSpPr>
        <p:spPr>
          <a:xfrm>
            <a:off x="685800" y="1905000"/>
            <a:ext cx="7475538" cy="4267200"/>
          </a:xfrm>
        </p:spPr>
        <p:txBody>
          <a:bodyPr/>
          <a:lstStyle/>
          <a:p>
            <a:r>
              <a:rPr lang="en-US">
                <a:latin typeface="Comic Sans MS" pitchFamily="66" charset="0"/>
              </a:rPr>
              <a:t>Practice time</a:t>
            </a:r>
          </a:p>
          <a:p>
            <a:pPr lvl="1"/>
            <a:r>
              <a:rPr lang="en-US">
                <a:latin typeface="Comic Sans MS" pitchFamily="66" charset="0"/>
              </a:rPr>
              <a:t>Distribute your studying over time</a:t>
            </a:r>
          </a:p>
          <a:p>
            <a:r>
              <a:rPr lang="en-US">
                <a:latin typeface="Comic Sans MS" pitchFamily="66" charset="0"/>
              </a:rPr>
              <a:t>Depth of processing</a:t>
            </a:r>
          </a:p>
          <a:p>
            <a:pPr lvl="1"/>
            <a:r>
              <a:rPr lang="en-US">
                <a:latin typeface="Comic Sans MS" pitchFamily="66" charset="0"/>
              </a:rPr>
              <a:t>Spend ‘quality’ time studying</a:t>
            </a:r>
          </a:p>
          <a:p>
            <a:r>
              <a:rPr lang="en-US">
                <a:latin typeface="Comic Sans MS" pitchFamily="66" charset="0"/>
              </a:rPr>
              <a:t>Verbal mnemonics</a:t>
            </a:r>
          </a:p>
          <a:p>
            <a:pPr lvl="1"/>
            <a:r>
              <a:rPr lang="en-US">
                <a:latin typeface="Comic Sans MS" pitchFamily="66" charset="0"/>
              </a:rPr>
              <a:t>Use rhyming or acronyms to reduce the amount of info to be stored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checkerboard(across)">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checkerboard(across)">
                                      <p:cBhvr>
                                        <p:cTn id="27" dur="500"/>
                                        <p:tgtEl>
                                          <p:spTgt spid="40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checkerboard(across)">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US">
                <a:latin typeface="Comic Sans MS" pitchFamily="66" charset="0"/>
              </a:rPr>
              <a:t>Memory</a:t>
            </a:r>
          </a:p>
        </p:txBody>
      </p:sp>
      <p:sp>
        <p:nvSpPr>
          <p:cNvPr id="29703" name="Rectangle 7"/>
          <p:cNvSpPr>
            <a:spLocks noGrp="1" noChangeArrowheads="1"/>
          </p:cNvSpPr>
          <p:nvPr>
            <p:ph idx="1"/>
          </p:nvPr>
        </p:nvSpPr>
        <p:spPr/>
        <p:txBody>
          <a:bodyPr/>
          <a:lstStyle/>
          <a:p>
            <a:r>
              <a:rPr lang="en-US">
                <a:latin typeface="Comic Sans MS" pitchFamily="66" charset="0"/>
              </a:rPr>
              <a:t>Process by which information is:</a:t>
            </a:r>
          </a:p>
          <a:p>
            <a:pPr lvl="1"/>
            <a:r>
              <a:rPr lang="en-US">
                <a:latin typeface="Comic Sans MS" pitchFamily="66" charset="0"/>
              </a:rPr>
              <a:t>Acquired</a:t>
            </a:r>
          </a:p>
          <a:p>
            <a:pPr lvl="2"/>
            <a:r>
              <a:rPr lang="en-US">
                <a:latin typeface="Comic Sans MS" pitchFamily="66" charset="0"/>
              </a:rPr>
              <a:t>Encoding</a:t>
            </a:r>
          </a:p>
          <a:p>
            <a:pPr lvl="1"/>
            <a:r>
              <a:rPr lang="en-US">
                <a:latin typeface="Comic Sans MS" pitchFamily="66" charset="0"/>
              </a:rPr>
              <a:t>Stored in the brain</a:t>
            </a:r>
          </a:p>
          <a:p>
            <a:pPr lvl="2"/>
            <a:r>
              <a:rPr lang="en-US">
                <a:latin typeface="Comic Sans MS" pitchFamily="66" charset="0"/>
              </a:rPr>
              <a:t>Storage</a:t>
            </a:r>
          </a:p>
          <a:p>
            <a:pPr lvl="1"/>
            <a:r>
              <a:rPr lang="en-US">
                <a:latin typeface="Comic Sans MS" pitchFamily="66" charset="0"/>
              </a:rPr>
              <a:t>Later retrieved</a:t>
            </a:r>
          </a:p>
          <a:p>
            <a:pPr lvl="2"/>
            <a:r>
              <a:rPr lang="en-US">
                <a:latin typeface="Comic Sans MS" pitchFamily="66" charset="0"/>
              </a:rPr>
              <a:t>Retrieval</a:t>
            </a:r>
          </a:p>
          <a:p>
            <a:pPr lvl="1"/>
            <a:r>
              <a:rPr lang="en-US">
                <a:latin typeface="Comic Sans MS" pitchFamily="66" charset="0"/>
              </a:rPr>
              <a:t>Eventually (possibly) forgotten</a:t>
            </a:r>
          </a:p>
        </p:txBody>
      </p:sp>
      <p:pic>
        <p:nvPicPr>
          <p:cNvPr id="29701" name="Picture 5" descr="bs00559_"/>
          <p:cNvPicPr>
            <a:picLocks noChangeAspect="1" noChangeArrowheads="1"/>
          </p:cNvPicPr>
          <p:nvPr/>
        </p:nvPicPr>
        <p:blipFill>
          <a:blip r:embed="rId4" cstate="print"/>
          <a:srcRect/>
          <a:stretch>
            <a:fillRect/>
          </a:stretch>
        </p:blipFill>
        <p:spPr bwMode="auto">
          <a:xfrm>
            <a:off x="5715000" y="3352800"/>
            <a:ext cx="2679700" cy="151923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3">
                                            <p:txEl>
                                              <p:pRg st="0" end="0"/>
                                            </p:txEl>
                                          </p:spTgt>
                                        </p:tgtEl>
                                        <p:attrNameLst>
                                          <p:attrName>style.visibility</p:attrName>
                                        </p:attrNameLst>
                                      </p:cBhvr>
                                      <p:to>
                                        <p:strVal val="visible"/>
                                      </p:to>
                                    </p:set>
                                    <p:anim calcmode="lin" valueType="num">
                                      <p:cBhvr additive="base">
                                        <p:cTn id="7" dur="500" fill="hold"/>
                                        <p:tgtEl>
                                          <p:spTgt spid="297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3">
                                            <p:txEl>
                                              <p:pRg st="1" end="1"/>
                                            </p:txEl>
                                          </p:spTgt>
                                        </p:tgtEl>
                                        <p:attrNameLst>
                                          <p:attrName>style.visibility</p:attrName>
                                        </p:attrNameLst>
                                      </p:cBhvr>
                                      <p:to>
                                        <p:strVal val="visible"/>
                                      </p:to>
                                    </p:set>
                                    <p:anim calcmode="lin" valueType="num">
                                      <p:cBhvr additive="base">
                                        <p:cTn id="13" dur="500" fill="hold"/>
                                        <p:tgtEl>
                                          <p:spTgt spid="297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3">
                                            <p:txEl>
                                              <p:pRg st="2" end="2"/>
                                            </p:txEl>
                                          </p:spTgt>
                                        </p:tgtEl>
                                        <p:attrNameLst>
                                          <p:attrName>style.visibility</p:attrName>
                                        </p:attrNameLst>
                                      </p:cBhvr>
                                      <p:to>
                                        <p:strVal val="visible"/>
                                      </p:to>
                                    </p:set>
                                    <p:anim calcmode="lin" valueType="num">
                                      <p:cBhvr additive="base">
                                        <p:cTn id="19" dur="500" fill="hold"/>
                                        <p:tgtEl>
                                          <p:spTgt spid="297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7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3">
                                            <p:txEl>
                                              <p:pRg st="3" end="3"/>
                                            </p:txEl>
                                          </p:spTgt>
                                        </p:tgtEl>
                                        <p:attrNameLst>
                                          <p:attrName>style.visibility</p:attrName>
                                        </p:attrNameLst>
                                      </p:cBhvr>
                                      <p:to>
                                        <p:strVal val="visible"/>
                                      </p:to>
                                    </p:set>
                                    <p:anim calcmode="lin" valueType="num">
                                      <p:cBhvr additive="base">
                                        <p:cTn id="25" dur="500" fill="hold"/>
                                        <p:tgtEl>
                                          <p:spTgt spid="297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7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03">
                                            <p:txEl>
                                              <p:pRg st="4" end="4"/>
                                            </p:txEl>
                                          </p:spTgt>
                                        </p:tgtEl>
                                        <p:attrNameLst>
                                          <p:attrName>style.visibility</p:attrName>
                                        </p:attrNameLst>
                                      </p:cBhvr>
                                      <p:to>
                                        <p:strVal val="visible"/>
                                      </p:to>
                                    </p:set>
                                    <p:anim calcmode="lin" valueType="num">
                                      <p:cBhvr additive="base">
                                        <p:cTn id="31" dur="500" fill="hold"/>
                                        <p:tgtEl>
                                          <p:spTgt spid="297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7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03">
                                            <p:txEl>
                                              <p:pRg st="5" end="5"/>
                                            </p:txEl>
                                          </p:spTgt>
                                        </p:tgtEl>
                                        <p:attrNameLst>
                                          <p:attrName>style.visibility</p:attrName>
                                        </p:attrNameLst>
                                      </p:cBhvr>
                                      <p:to>
                                        <p:strVal val="visible"/>
                                      </p:to>
                                    </p:set>
                                    <p:anim calcmode="lin" valueType="num">
                                      <p:cBhvr additive="base">
                                        <p:cTn id="37" dur="500" fill="hold"/>
                                        <p:tgtEl>
                                          <p:spTgt spid="297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7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03">
                                            <p:txEl>
                                              <p:pRg st="6" end="6"/>
                                            </p:txEl>
                                          </p:spTgt>
                                        </p:tgtEl>
                                        <p:attrNameLst>
                                          <p:attrName>style.visibility</p:attrName>
                                        </p:attrNameLst>
                                      </p:cBhvr>
                                      <p:to>
                                        <p:strVal val="visible"/>
                                      </p:to>
                                    </p:set>
                                    <p:anim calcmode="lin" valueType="num">
                                      <p:cBhvr additive="base">
                                        <p:cTn id="43" dur="500" fill="hold"/>
                                        <p:tgtEl>
                                          <p:spTgt spid="297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7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703">
                                            <p:txEl>
                                              <p:pRg st="7" end="7"/>
                                            </p:txEl>
                                          </p:spTgt>
                                        </p:tgtEl>
                                        <p:attrNameLst>
                                          <p:attrName>style.visibility</p:attrName>
                                        </p:attrNameLst>
                                      </p:cBhvr>
                                      <p:to>
                                        <p:strVal val="visible"/>
                                      </p:to>
                                    </p:set>
                                    <p:anim calcmode="lin" valueType="num">
                                      <p:cBhvr additive="base">
                                        <p:cTn id="49" dur="500" fill="hold"/>
                                        <p:tgtEl>
                                          <p:spTgt spid="297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97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304800"/>
            <a:ext cx="8229600" cy="1143000"/>
          </a:xfrm>
        </p:spPr>
        <p:txBody>
          <a:bodyPr>
            <a:normAutofit fontScale="90000"/>
          </a:bodyPr>
          <a:lstStyle/>
          <a:p>
            <a:r>
              <a:rPr lang="en-US" dirty="0">
                <a:latin typeface="Comic Sans MS" pitchFamily="66" charset="0"/>
              </a:rPr>
              <a:t>Improving </a:t>
            </a:r>
            <a:r>
              <a:rPr lang="en-US" dirty="0" smtClean="0">
                <a:latin typeface="Comic Sans MS" pitchFamily="66" charset="0"/>
              </a:rPr>
              <a:t>Memory</a:t>
            </a:r>
            <a:br>
              <a:rPr lang="en-US" dirty="0" smtClean="0">
                <a:latin typeface="Comic Sans MS" pitchFamily="66" charset="0"/>
              </a:rPr>
            </a:br>
            <a:endParaRPr lang="en-US" dirty="0">
              <a:latin typeface="Comic Sans MS" pitchFamily="66" charset="0"/>
            </a:endParaRPr>
          </a:p>
        </p:txBody>
      </p:sp>
      <p:sp>
        <p:nvSpPr>
          <p:cNvPr id="146435" name="Rectangle 3"/>
          <p:cNvSpPr>
            <a:spLocks noGrp="1" noChangeArrowheads="1"/>
          </p:cNvSpPr>
          <p:nvPr>
            <p:ph idx="1"/>
          </p:nvPr>
        </p:nvSpPr>
        <p:spPr/>
        <p:txBody>
          <a:bodyPr/>
          <a:lstStyle/>
          <a:p>
            <a:pPr>
              <a:lnSpc>
                <a:spcPct val="90000"/>
              </a:lnSpc>
            </a:pPr>
            <a:r>
              <a:rPr lang="en-US" sz="3000">
                <a:latin typeface="Comic Sans MS" pitchFamily="66" charset="0"/>
              </a:rPr>
              <a:t>Method of loci</a:t>
            </a:r>
          </a:p>
          <a:p>
            <a:pPr lvl="1">
              <a:lnSpc>
                <a:spcPct val="90000"/>
              </a:lnSpc>
            </a:pPr>
            <a:r>
              <a:rPr lang="en-US" sz="2600">
                <a:latin typeface="Comic Sans MS" pitchFamily="66" charset="0"/>
              </a:rPr>
              <a:t>Items to be recalled are mentally placed in familiar locations</a:t>
            </a:r>
          </a:p>
          <a:p>
            <a:pPr>
              <a:lnSpc>
                <a:spcPct val="90000"/>
              </a:lnSpc>
            </a:pPr>
            <a:r>
              <a:rPr lang="en-US" sz="3000">
                <a:latin typeface="Comic Sans MS" pitchFamily="66" charset="0"/>
              </a:rPr>
              <a:t>Interference</a:t>
            </a:r>
          </a:p>
          <a:p>
            <a:pPr lvl="1">
              <a:lnSpc>
                <a:spcPct val="90000"/>
              </a:lnSpc>
            </a:pPr>
            <a:r>
              <a:rPr lang="en-US" sz="2600">
                <a:latin typeface="Comic Sans MS" pitchFamily="66" charset="0"/>
              </a:rPr>
              <a:t>Study right before sleeping &amp; review all the material right before the exam</a:t>
            </a:r>
          </a:p>
          <a:p>
            <a:pPr lvl="1">
              <a:lnSpc>
                <a:spcPct val="90000"/>
              </a:lnSpc>
            </a:pPr>
            <a:r>
              <a:rPr lang="en-US" sz="2600">
                <a:latin typeface="Comic Sans MS" pitchFamily="66" charset="0"/>
              </a:rPr>
              <a:t>Allocate an uninterrupted chunk of time to one course</a:t>
            </a:r>
          </a:p>
          <a:p>
            <a:pPr>
              <a:lnSpc>
                <a:spcPct val="90000"/>
              </a:lnSpc>
            </a:pPr>
            <a:r>
              <a:rPr lang="en-US" sz="3000">
                <a:latin typeface="Comic Sans MS" pitchFamily="66" charset="0"/>
              </a:rPr>
              <a:t>Context reinstatement</a:t>
            </a:r>
          </a:p>
          <a:p>
            <a:pPr lvl="1">
              <a:lnSpc>
                <a:spcPct val="90000"/>
              </a:lnSpc>
            </a:pPr>
            <a:r>
              <a:rPr lang="en-US" sz="2600">
                <a:latin typeface="Comic Sans MS" pitchFamily="66" charset="0"/>
              </a:rPr>
              <a:t>Try to study in the same environment &amp; mood in which you will be taking the exam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atin typeface="Comic Sans MS" pitchFamily="66" charset="0"/>
              </a:rPr>
              <a:t>Retrieval</a:t>
            </a:r>
          </a:p>
        </p:txBody>
      </p:sp>
      <p:sp>
        <p:nvSpPr>
          <p:cNvPr id="123907" name="Rectangle 3"/>
          <p:cNvSpPr>
            <a:spLocks noGrp="1" noChangeArrowheads="1"/>
          </p:cNvSpPr>
          <p:nvPr>
            <p:ph idx="1"/>
          </p:nvPr>
        </p:nvSpPr>
        <p:spPr>
          <a:xfrm>
            <a:off x="685800" y="1905000"/>
            <a:ext cx="7772400" cy="4953000"/>
          </a:xfrm>
        </p:spPr>
        <p:txBody>
          <a:bodyPr/>
          <a:lstStyle/>
          <a:p>
            <a:pPr>
              <a:lnSpc>
                <a:spcPct val="90000"/>
              </a:lnSpc>
            </a:pPr>
            <a:r>
              <a:rPr lang="en-US">
                <a:latin typeface="Comic Sans MS" pitchFamily="66" charset="0"/>
              </a:rPr>
              <a:t>Retrieval</a:t>
            </a:r>
          </a:p>
          <a:p>
            <a:pPr lvl="1">
              <a:lnSpc>
                <a:spcPct val="90000"/>
              </a:lnSpc>
            </a:pPr>
            <a:r>
              <a:rPr lang="en-US" sz="2600">
                <a:latin typeface="Comic Sans MS" pitchFamily="66" charset="0"/>
              </a:rPr>
              <a:t>Process that controls flow of information from long-term to working memory store</a:t>
            </a:r>
          </a:p>
          <a:p>
            <a:pPr>
              <a:lnSpc>
                <a:spcPct val="90000"/>
              </a:lnSpc>
            </a:pPr>
            <a:r>
              <a:rPr lang="en-US">
                <a:latin typeface="Comic Sans MS" pitchFamily="66" charset="0"/>
              </a:rPr>
              <a:t>Explicit memory</a:t>
            </a:r>
          </a:p>
          <a:p>
            <a:pPr lvl="1">
              <a:lnSpc>
                <a:spcPct val="90000"/>
              </a:lnSpc>
            </a:pPr>
            <a:r>
              <a:rPr lang="en-US" sz="2600">
                <a:latin typeface="Comic Sans MS" pitchFamily="66" charset="0"/>
              </a:rPr>
              <a:t>The types of memory elicited through the conscious retrieval of recollections in response to direct questions</a:t>
            </a:r>
          </a:p>
          <a:p>
            <a:pPr>
              <a:lnSpc>
                <a:spcPct val="90000"/>
              </a:lnSpc>
            </a:pPr>
            <a:r>
              <a:rPr lang="en-US">
                <a:latin typeface="Comic Sans MS" pitchFamily="66" charset="0"/>
              </a:rPr>
              <a:t>Implicit memory</a:t>
            </a:r>
          </a:p>
          <a:p>
            <a:pPr lvl="1">
              <a:lnSpc>
                <a:spcPct val="90000"/>
              </a:lnSpc>
            </a:pPr>
            <a:r>
              <a:rPr lang="en-US" sz="2600">
                <a:latin typeface="Comic Sans MS" pitchFamily="66" charset="0"/>
              </a:rPr>
              <a:t>A nonconscious recollection of a prior experience that is revealed indirectly, by its effects on performance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28360"/>
          </a:xfrm>
        </p:spPr>
        <p:txBody>
          <a:bodyPr/>
          <a:lstStyle/>
          <a:p>
            <a:r>
              <a:rPr lang="en-US" dirty="0" smtClean="0"/>
              <a:t>On the </a:t>
            </a:r>
            <a:r>
              <a:rPr lang="en-US" smtClean="0"/>
              <a:t>blanks in your packets, </a:t>
            </a:r>
            <a:r>
              <a:rPr lang="en-US" dirty="0" smtClean="0"/>
              <a:t>name the seven dwarfs from Snow White and the Seven Dwarfs.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228600"/>
            <a:ext cx="8229600" cy="6080760"/>
          </a:xfrm>
        </p:spPr>
        <p:txBody>
          <a:bodyPr/>
          <a:lstStyle/>
          <a:p>
            <a:r>
              <a:rPr lang="en-US" dirty="0" smtClean="0"/>
              <a:t>Now on a separate piece of paper, please write which ones of the following are the names of the seven dwarfs in the Disney movie Snow White and the Seven Dwarfs.</a:t>
            </a:r>
          </a:p>
          <a:p>
            <a:pPr>
              <a:buNone/>
            </a:pPr>
            <a:r>
              <a:rPr lang="en-US" dirty="0" smtClean="0"/>
              <a:t>		Goofy				Bashful</a:t>
            </a:r>
          </a:p>
          <a:p>
            <a:pPr>
              <a:buNone/>
            </a:pPr>
            <a:r>
              <a:rPr lang="en-US" dirty="0" smtClean="0"/>
              <a:t>		Sleepy				</a:t>
            </a:r>
            <a:r>
              <a:rPr lang="en-US" dirty="0" err="1" smtClean="0"/>
              <a:t>Meanie</a:t>
            </a:r>
            <a:endParaRPr lang="en-US" dirty="0" smtClean="0"/>
          </a:p>
          <a:p>
            <a:pPr>
              <a:buNone/>
            </a:pPr>
            <a:r>
              <a:rPr lang="en-US" dirty="0" smtClean="0"/>
              <a:t>		Smarty				Doc</a:t>
            </a:r>
          </a:p>
          <a:p>
            <a:pPr>
              <a:buNone/>
            </a:pPr>
            <a:r>
              <a:rPr lang="en-US" dirty="0" smtClean="0"/>
              <a:t>		</a:t>
            </a:r>
            <a:r>
              <a:rPr lang="en-US" dirty="0" err="1" smtClean="0"/>
              <a:t>Scaredy</a:t>
            </a:r>
            <a:r>
              <a:rPr lang="en-US" dirty="0" smtClean="0"/>
              <a:t>				Happy</a:t>
            </a:r>
          </a:p>
          <a:p>
            <a:pPr>
              <a:buNone/>
            </a:pPr>
            <a:r>
              <a:rPr lang="en-US" dirty="0" smtClean="0"/>
              <a:t>		Dopey				Angry</a:t>
            </a:r>
          </a:p>
          <a:p>
            <a:pPr>
              <a:buNone/>
            </a:pPr>
            <a:r>
              <a:rPr lang="en-US" dirty="0" smtClean="0"/>
              <a:t>		Grumpy				</a:t>
            </a:r>
            <a:r>
              <a:rPr lang="en-US" dirty="0" err="1" smtClean="0"/>
              <a:t>Sneezy</a:t>
            </a:r>
            <a:endParaRPr lang="en-US" dirty="0" smtClean="0"/>
          </a:p>
          <a:p>
            <a:pPr>
              <a:buNone/>
            </a:pPr>
            <a:r>
              <a:rPr lang="en-US" smtClean="0"/>
              <a:t>		Wheezy</a:t>
            </a:r>
            <a:r>
              <a:rPr lang="en-US" dirty="0" smtClean="0"/>
              <a:t>				Crazy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smtClean="0">
                <a:latin typeface="Comic Sans MS" pitchFamily="66" charset="0"/>
              </a:rPr>
              <a:t>Retrieval</a:t>
            </a:r>
            <a:endParaRPr lang="en-US" dirty="0">
              <a:latin typeface="Comic Sans MS" pitchFamily="66" charset="0"/>
            </a:endParaRPr>
          </a:p>
        </p:txBody>
      </p:sp>
      <p:sp>
        <p:nvSpPr>
          <p:cNvPr id="126979" name="Rectangle 3"/>
          <p:cNvSpPr>
            <a:spLocks noGrp="1" noChangeArrowheads="1"/>
          </p:cNvSpPr>
          <p:nvPr>
            <p:ph idx="1"/>
          </p:nvPr>
        </p:nvSpPr>
        <p:spPr>
          <a:xfrm>
            <a:off x="457200" y="1600200"/>
            <a:ext cx="8229600" cy="5257800"/>
          </a:xfrm>
        </p:spPr>
        <p:txBody>
          <a:bodyPr>
            <a:normAutofit fontScale="92500" lnSpcReduction="10000"/>
          </a:bodyPr>
          <a:lstStyle/>
          <a:p>
            <a:pPr>
              <a:lnSpc>
                <a:spcPct val="90000"/>
              </a:lnSpc>
            </a:pPr>
            <a:r>
              <a:rPr lang="en-US" sz="2800" dirty="0">
                <a:latin typeface="Comic Sans MS" pitchFamily="66" charset="0"/>
              </a:rPr>
              <a:t>Free-recall test</a:t>
            </a:r>
          </a:p>
          <a:p>
            <a:pPr lvl="1">
              <a:lnSpc>
                <a:spcPct val="90000"/>
              </a:lnSpc>
            </a:pPr>
            <a:r>
              <a:rPr lang="en-US" sz="2400" dirty="0">
                <a:latin typeface="Comic Sans MS" pitchFamily="66" charset="0"/>
              </a:rPr>
              <a:t>A type of explicit memory task in which a person must reproduce information without the benefit of external cues</a:t>
            </a:r>
          </a:p>
          <a:p>
            <a:pPr>
              <a:lnSpc>
                <a:spcPct val="90000"/>
              </a:lnSpc>
            </a:pPr>
            <a:r>
              <a:rPr lang="en-US" sz="2800" dirty="0">
                <a:latin typeface="Comic Sans MS" pitchFamily="66" charset="0"/>
              </a:rPr>
              <a:t>Recognition task</a:t>
            </a:r>
          </a:p>
          <a:p>
            <a:pPr lvl="1">
              <a:lnSpc>
                <a:spcPct val="90000"/>
              </a:lnSpc>
            </a:pPr>
            <a:r>
              <a:rPr lang="en-US" sz="2400" dirty="0">
                <a:latin typeface="Comic Sans MS" pitchFamily="66" charset="0"/>
              </a:rPr>
              <a:t>A form of explicit memory retrieval in which items are presented to a person who must determine if they were previously </a:t>
            </a:r>
            <a:r>
              <a:rPr lang="en-US" sz="2400" dirty="0" smtClean="0">
                <a:latin typeface="Comic Sans MS" pitchFamily="66" charset="0"/>
              </a:rPr>
              <a:t>encountered</a:t>
            </a:r>
          </a:p>
          <a:p>
            <a:pPr>
              <a:lnSpc>
                <a:spcPct val="90000"/>
              </a:lnSpc>
            </a:pPr>
            <a:r>
              <a:rPr lang="en-US" dirty="0" smtClean="0">
                <a:latin typeface="Comic Sans MS" pitchFamily="66" charset="0"/>
              </a:rPr>
              <a:t>Relearning method</a:t>
            </a:r>
          </a:p>
          <a:p>
            <a:pPr lvl="1">
              <a:lnSpc>
                <a:spcPct val="90000"/>
              </a:lnSpc>
            </a:pPr>
            <a:r>
              <a:rPr lang="en-US" dirty="0" smtClean="0">
                <a:latin typeface="Comic Sans MS" pitchFamily="66" charset="0"/>
              </a:rPr>
              <a:t>Implicit memory, Compares time required to relearn material with  the time used in the initial learning of the same material</a:t>
            </a:r>
          </a:p>
          <a:p>
            <a:pPr>
              <a:lnSpc>
                <a:spcPct val="90000"/>
              </a:lnSpc>
            </a:pPr>
            <a:r>
              <a:rPr lang="en-US" dirty="0" smtClean="0">
                <a:latin typeface="Comic Sans MS" pitchFamily="66" charset="0"/>
              </a:rPr>
              <a:t>Priming</a:t>
            </a:r>
          </a:p>
          <a:p>
            <a:pPr lvl="1">
              <a:lnSpc>
                <a:spcPct val="90000"/>
              </a:lnSpc>
            </a:pPr>
            <a:r>
              <a:rPr lang="en-US" dirty="0" smtClean="0">
                <a:latin typeface="Comic Sans MS" pitchFamily="66" charset="0"/>
              </a:rPr>
              <a:t>Implicit memory, asks you to read or listen to material to see if it effects you future performance</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1" name="Rectangle 7"/>
          <p:cNvSpPr>
            <a:spLocks noGrp="1" noChangeArrowheads="1"/>
          </p:cNvSpPr>
          <p:nvPr>
            <p:ph type="title"/>
          </p:nvPr>
        </p:nvSpPr>
        <p:spPr/>
        <p:txBody>
          <a:bodyPr/>
          <a:lstStyle/>
          <a:p>
            <a:r>
              <a:rPr lang="en-US">
                <a:latin typeface="Comic Sans MS" pitchFamily="66" charset="0"/>
              </a:rPr>
              <a:t>Forgetting</a:t>
            </a:r>
          </a:p>
        </p:txBody>
      </p:sp>
      <p:sp>
        <p:nvSpPr>
          <p:cNvPr id="36872" name="Rectangle 8"/>
          <p:cNvSpPr>
            <a:spLocks noGrp="1" noChangeArrowheads="1"/>
          </p:cNvSpPr>
          <p:nvPr>
            <p:ph idx="1"/>
          </p:nvPr>
        </p:nvSpPr>
        <p:spPr/>
        <p:txBody>
          <a:bodyPr/>
          <a:lstStyle/>
          <a:p>
            <a:pPr>
              <a:lnSpc>
                <a:spcPct val="90000"/>
              </a:lnSpc>
              <a:buFontTx/>
              <a:buNone/>
            </a:pPr>
            <a:r>
              <a:rPr lang="en-US" sz="2800">
                <a:solidFill>
                  <a:schemeClr val="hlink"/>
                </a:solidFill>
                <a:latin typeface="Comic Sans MS" pitchFamily="66" charset="0"/>
              </a:rPr>
              <a:t>If we remembered everything, we should on most occasions be as ill off as if we remembered nothing.</a:t>
            </a:r>
          </a:p>
          <a:p>
            <a:pPr>
              <a:lnSpc>
                <a:spcPct val="90000"/>
              </a:lnSpc>
              <a:buFontTx/>
              <a:buNone/>
            </a:pPr>
            <a:r>
              <a:rPr lang="en-US" sz="2800">
                <a:solidFill>
                  <a:schemeClr val="hlink"/>
                </a:solidFill>
                <a:latin typeface="Comic Sans MS" pitchFamily="66" charset="0"/>
              </a:rPr>
              <a:t>						William James</a:t>
            </a:r>
          </a:p>
          <a:p>
            <a:pPr>
              <a:lnSpc>
                <a:spcPct val="90000"/>
              </a:lnSpc>
            </a:pPr>
            <a:r>
              <a:rPr lang="en-US" sz="2800">
                <a:latin typeface="Comic Sans MS" pitchFamily="66" charset="0"/>
              </a:rPr>
              <a:t>Lack of encoding</a:t>
            </a:r>
          </a:p>
          <a:p>
            <a:pPr lvl="1">
              <a:lnSpc>
                <a:spcPct val="90000"/>
              </a:lnSpc>
            </a:pPr>
            <a:r>
              <a:rPr lang="en-US" sz="2400">
                <a:latin typeface="Comic Sans MS" pitchFamily="66" charset="0"/>
              </a:rPr>
              <a:t>Often, we don’t even encode the features necessary to ‘remember’ an object/event</a:t>
            </a:r>
          </a:p>
          <a:p>
            <a:pPr>
              <a:lnSpc>
                <a:spcPct val="90000"/>
              </a:lnSpc>
            </a:pPr>
            <a:r>
              <a:rPr lang="en-US" sz="2800">
                <a:latin typeface="Comic Sans MS" pitchFamily="66" charset="0"/>
              </a:rPr>
              <a:t>Decay</a:t>
            </a:r>
          </a:p>
          <a:p>
            <a:pPr lvl="1">
              <a:lnSpc>
                <a:spcPct val="90000"/>
              </a:lnSpc>
            </a:pPr>
            <a:r>
              <a:rPr lang="en-US" sz="2400">
                <a:latin typeface="Comic Sans MS" pitchFamily="66" charset="0"/>
              </a:rPr>
              <a:t>Memory traces erode with the passage of time</a:t>
            </a:r>
          </a:p>
          <a:p>
            <a:pPr lvl="1">
              <a:lnSpc>
                <a:spcPct val="90000"/>
              </a:lnSpc>
            </a:pPr>
            <a:r>
              <a:rPr lang="en-US" sz="2400">
                <a:latin typeface="Comic Sans MS" pitchFamily="66" charset="0"/>
              </a:rPr>
              <a:t>No longer a valid theory of forgetting</a:t>
            </a:r>
          </a:p>
          <a:p>
            <a:pPr lvl="1">
              <a:lnSpc>
                <a:spcPct val="90000"/>
              </a:lnSpc>
            </a:pPr>
            <a:r>
              <a:rPr lang="en-US" sz="2400">
                <a:latin typeface="Comic Sans MS" pitchFamily="66" charset="0"/>
              </a:rPr>
              <a:t>Jenkins &amp; Dallenbach (1924)</a:t>
            </a:r>
            <a:endParaRPr 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6872">
                                            <p:txEl>
                                              <p:pRg st="0" end="0"/>
                                            </p:txEl>
                                          </p:spTgt>
                                        </p:tgtEl>
                                        <p:attrNameLst>
                                          <p:attrName>style.visibility</p:attrName>
                                        </p:attrNameLst>
                                      </p:cBhvr>
                                      <p:to>
                                        <p:strVal val="visible"/>
                                      </p:to>
                                    </p:set>
                                    <p:animEffect transition="in" filter="randombar(vertical)">
                                      <p:cBhvr>
                                        <p:cTn id="7" dur="500"/>
                                        <p:tgtEl>
                                          <p:spTgt spid="368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6872">
                                            <p:txEl>
                                              <p:pRg st="1" end="1"/>
                                            </p:txEl>
                                          </p:spTgt>
                                        </p:tgtEl>
                                        <p:attrNameLst>
                                          <p:attrName>style.visibility</p:attrName>
                                        </p:attrNameLst>
                                      </p:cBhvr>
                                      <p:to>
                                        <p:strVal val="visible"/>
                                      </p:to>
                                    </p:set>
                                    <p:animEffect transition="in" filter="randombar(vertical)">
                                      <p:cBhvr>
                                        <p:cTn id="12" dur="500"/>
                                        <p:tgtEl>
                                          <p:spTgt spid="368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6872">
                                            <p:txEl>
                                              <p:pRg st="2" end="2"/>
                                            </p:txEl>
                                          </p:spTgt>
                                        </p:tgtEl>
                                        <p:attrNameLst>
                                          <p:attrName>style.visibility</p:attrName>
                                        </p:attrNameLst>
                                      </p:cBhvr>
                                      <p:to>
                                        <p:strVal val="visible"/>
                                      </p:to>
                                    </p:set>
                                    <p:animEffect transition="in" filter="randombar(vertical)">
                                      <p:cBhvr>
                                        <p:cTn id="17" dur="500"/>
                                        <p:tgtEl>
                                          <p:spTgt spid="368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6872">
                                            <p:txEl>
                                              <p:pRg st="3" end="3"/>
                                            </p:txEl>
                                          </p:spTgt>
                                        </p:tgtEl>
                                        <p:attrNameLst>
                                          <p:attrName>style.visibility</p:attrName>
                                        </p:attrNameLst>
                                      </p:cBhvr>
                                      <p:to>
                                        <p:strVal val="visible"/>
                                      </p:to>
                                    </p:set>
                                    <p:animEffect transition="in" filter="randombar(vertical)">
                                      <p:cBhvr>
                                        <p:cTn id="22" dur="500"/>
                                        <p:tgtEl>
                                          <p:spTgt spid="368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6872">
                                            <p:txEl>
                                              <p:pRg st="4" end="4"/>
                                            </p:txEl>
                                          </p:spTgt>
                                        </p:tgtEl>
                                        <p:attrNameLst>
                                          <p:attrName>style.visibility</p:attrName>
                                        </p:attrNameLst>
                                      </p:cBhvr>
                                      <p:to>
                                        <p:strVal val="visible"/>
                                      </p:to>
                                    </p:set>
                                    <p:animEffect transition="in" filter="randombar(vertical)">
                                      <p:cBhvr>
                                        <p:cTn id="27" dur="500"/>
                                        <p:tgtEl>
                                          <p:spTgt spid="368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36872">
                                            <p:txEl>
                                              <p:pRg st="5" end="5"/>
                                            </p:txEl>
                                          </p:spTgt>
                                        </p:tgtEl>
                                        <p:attrNameLst>
                                          <p:attrName>style.visibility</p:attrName>
                                        </p:attrNameLst>
                                      </p:cBhvr>
                                      <p:to>
                                        <p:strVal val="visible"/>
                                      </p:to>
                                    </p:set>
                                    <p:animEffect transition="in" filter="randombar(vertical)">
                                      <p:cBhvr>
                                        <p:cTn id="32" dur="500"/>
                                        <p:tgtEl>
                                          <p:spTgt spid="368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36872">
                                            <p:txEl>
                                              <p:pRg st="6" end="6"/>
                                            </p:txEl>
                                          </p:spTgt>
                                        </p:tgtEl>
                                        <p:attrNameLst>
                                          <p:attrName>style.visibility</p:attrName>
                                        </p:attrNameLst>
                                      </p:cBhvr>
                                      <p:to>
                                        <p:strVal val="visible"/>
                                      </p:to>
                                    </p:set>
                                    <p:animEffect transition="in" filter="randombar(vertical)">
                                      <p:cBhvr>
                                        <p:cTn id="37" dur="500"/>
                                        <p:tgtEl>
                                          <p:spTgt spid="368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36872">
                                            <p:txEl>
                                              <p:pRg st="7" end="7"/>
                                            </p:txEl>
                                          </p:spTgt>
                                        </p:tgtEl>
                                        <p:attrNameLst>
                                          <p:attrName>style.visibility</p:attrName>
                                        </p:attrNameLst>
                                      </p:cBhvr>
                                      <p:to>
                                        <p:strVal val="visible"/>
                                      </p:to>
                                    </p:set>
                                    <p:animEffect transition="in" filter="randombar(vertical)">
                                      <p:cBhvr>
                                        <p:cTn id="42" dur="500"/>
                                        <p:tgtEl>
                                          <p:spTgt spid="368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endParaRPr lang="en-US"/>
          </a:p>
        </p:txBody>
      </p:sp>
      <p:pic>
        <p:nvPicPr>
          <p:cNvPr id="151557" name="Picture 5" descr="U:\PSYC 10\Image Bank\pennies.bmp"/>
          <p:cNvPicPr>
            <a:picLocks noGrp="1" noChangeAspect="1" noChangeArrowheads="1"/>
          </p:cNvPicPr>
          <p:nvPr>
            <p:ph idx="1"/>
          </p:nvPr>
        </p:nvPicPr>
        <p:blipFill>
          <a:blip r:embed="rId2" cstate="print"/>
          <a:srcRect/>
          <a:stretch>
            <a:fillRect/>
          </a:stretch>
        </p:blipFill>
        <p:spPr>
          <a:xfrm>
            <a:off x="1066800" y="685800"/>
            <a:ext cx="6858000" cy="5649913"/>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latin typeface="Comic Sans MS" pitchFamily="66" charset="0"/>
              </a:rPr>
              <a:t>Forgetting</a:t>
            </a:r>
            <a:endParaRPr lang="en-US" dirty="0">
              <a:latin typeface="Comic Sans MS" pitchFamily="66" charset="0"/>
            </a:endParaRPr>
          </a:p>
        </p:txBody>
      </p:sp>
      <p:pic>
        <p:nvPicPr>
          <p:cNvPr id="38916" name="Picture 4" descr="j0095696"/>
          <p:cNvPicPr>
            <a:picLocks noGrp="1" noChangeAspect="1" noChangeArrowheads="1" noCrop="1"/>
          </p:cNvPicPr>
          <p:nvPr>
            <p:ph idx="1"/>
          </p:nvPr>
        </p:nvPicPr>
        <p:blipFill>
          <a:blip r:embed="rId3" cstate="print"/>
          <a:srcRect/>
          <a:stretch>
            <a:fillRect/>
          </a:stretch>
        </p:blipFill>
        <p:spPr>
          <a:xfrm>
            <a:off x="7239000" y="2819400"/>
            <a:ext cx="2362200" cy="1365250"/>
          </a:xfrm>
          <a:noFill/>
          <a:ln/>
        </p:spPr>
      </p:pic>
      <p:sp>
        <p:nvSpPr>
          <p:cNvPr id="38915" name="Rectangle 3"/>
          <p:cNvSpPr>
            <a:spLocks noGrp="1" noChangeArrowheads="1"/>
          </p:cNvSpPr>
          <p:nvPr>
            <p:ph type="body" idx="4294967295"/>
          </p:nvPr>
        </p:nvSpPr>
        <p:spPr>
          <a:xfrm>
            <a:off x="0" y="2209800"/>
            <a:ext cx="7772400" cy="4648200"/>
          </a:xfrm>
        </p:spPr>
        <p:txBody>
          <a:bodyPr/>
          <a:lstStyle/>
          <a:p>
            <a:pPr>
              <a:lnSpc>
                <a:spcPct val="90000"/>
              </a:lnSpc>
            </a:pPr>
            <a:r>
              <a:rPr lang="en-US" sz="3400">
                <a:latin typeface="Comic Sans MS" pitchFamily="66" charset="0"/>
              </a:rPr>
              <a:t>Forgetting is a result of some memories interfering with others</a:t>
            </a:r>
          </a:p>
          <a:p>
            <a:pPr lvl="1">
              <a:lnSpc>
                <a:spcPct val="90000"/>
              </a:lnSpc>
            </a:pPr>
            <a:r>
              <a:rPr lang="en-US" sz="3000">
                <a:latin typeface="Comic Sans MS" pitchFamily="66" charset="0"/>
              </a:rPr>
              <a:t>Proactive interference</a:t>
            </a:r>
          </a:p>
          <a:p>
            <a:pPr lvl="2">
              <a:lnSpc>
                <a:spcPct val="90000"/>
              </a:lnSpc>
            </a:pPr>
            <a:r>
              <a:rPr lang="en-US" sz="2600">
                <a:latin typeface="Comic Sans MS" pitchFamily="66" charset="0"/>
              </a:rPr>
              <a:t>Old memories interfere with ability to remember new memories</a:t>
            </a:r>
          </a:p>
          <a:p>
            <a:pPr lvl="1">
              <a:lnSpc>
                <a:spcPct val="90000"/>
              </a:lnSpc>
            </a:pPr>
            <a:r>
              <a:rPr lang="en-US" sz="3000">
                <a:latin typeface="Comic Sans MS" pitchFamily="66" charset="0"/>
              </a:rPr>
              <a:t>Retroactive interference</a:t>
            </a:r>
          </a:p>
          <a:p>
            <a:pPr lvl="2">
              <a:lnSpc>
                <a:spcPct val="90000"/>
              </a:lnSpc>
            </a:pPr>
            <a:r>
              <a:rPr lang="en-US" sz="2600">
                <a:latin typeface="Comic Sans MS" pitchFamily="66" charset="0"/>
              </a:rPr>
              <a:t>New memories interfere with ability to remember old memories</a:t>
            </a:r>
          </a:p>
          <a:p>
            <a:pPr lvl="1">
              <a:lnSpc>
                <a:spcPct val="90000"/>
              </a:lnSpc>
            </a:pPr>
            <a:r>
              <a:rPr lang="en-US" sz="3000">
                <a:latin typeface="Comic Sans MS" pitchFamily="66" charset="0"/>
              </a:rPr>
              <a:t>Interference is stronger when material is similar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dissolv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dissolve">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dissolv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dissolve">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dissolve">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latin typeface="Comic Sans MS" pitchFamily="66" charset="0"/>
              </a:rPr>
              <a:t>Forgetting</a:t>
            </a:r>
            <a:endParaRPr lang="en-US" dirty="0">
              <a:latin typeface="Comic Sans MS" pitchFamily="66" charset="0"/>
            </a:endParaRPr>
          </a:p>
        </p:txBody>
      </p:sp>
      <p:sp>
        <p:nvSpPr>
          <p:cNvPr id="129027" name="Rectangle 3"/>
          <p:cNvSpPr>
            <a:spLocks noGrp="1" noChangeArrowheads="1"/>
          </p:cNvSpPr>
          <p:nvPr>
            <p:ph idx="1"/>
          </p:nvPr>
        </p:nvSpPr>
        <p:spPr/>
        <p:txBody>
          <a:bodyPr/>
          <a:lstStyle/>
          <a:p>
            <a:pPr>
              <a:lnSpc>
                <a:spcPct val="90000"/>
              </a:lnSpc>
            </a:pPr>
            <a:r>
              <a:rPr lang="en-US">
                <a:latin typeface="Comic Sans MS" pitchFamily="66" charset="0"/>
              </a:rPr>
              <a:t>Context-Dependent Memory</a:t>
            </a:r>
          </a:p>
          <a:p>
            <a:pPr lvl="1">
              <a:lnSpc>
                <a:spcPct val="90000"/>
              </a:lnSpc>
            </a:pPr>
            <a:r>
              <a:rPr lang="en-US">
                <a:latin typeface="Comic Sans MS" pitchFamily="66" charset="0"/>
              </a:rPr>
              <a:t>We are more successful at retrieving memories if we are in the same environment in which we stored them</a:t>
            </a:r>
          </a:p>
          <a:p>
            <a:pPr lvl="1">
              <a:lnSpc>
                <a:spcPct val="90000"/>
              </a:lnSpc>
            </a:pPr>
            <a:endParaRPr lang="en-US">
              <a:latin typeface="Comic Sans MS" pitchFamily="66" charset="0"/>
            </a:endParaRPr>
          </a:p>
          <a:p>
            <a:pPr>
              <a:lnSpc>
                <a:spcPct val="90000"/>
              </a:lnSpc>
            </a:pPr>
            <a:r>
              <a:rPr lang="en-US">
                <a:latin typeface="Comic Sans MS" pitchFamily="66" charset="0"/>
              </a:rPr>
              <a:t>State-Dependent Memory</a:t>
            </a:r>
          </a:p>
          <a:p>
            <a:pPr lvl="1">
              <a:lnSpc>
                <a:spcPct val="90000"/>
              </a:lnSpc>
            </a:pPr>
            <a:r>
              <a:rPr lang="en-US">
                <a:latin typeface="Comic Sans MS" pitchFamily="66" charset="0"/>
              </a:rPr>
              <a:t>We are more successful at retrieving memories if we are in the same mood as when we stored them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atin typeface="Comic Sans MS" pitchFamily="66" charset="0"/>
              </a:rPr>
              <a:t>Forgetting</a:t>
            </a:r>
          </a:p>
        </p:txBody>
      </p:sp>
      <p:sp>
        <p:nvSpPr>
          <p:cNvPr id="141315" name="Rectangle 3"/>
          <p:cNvSpPr>
            <a:spLocks noGrp="1" noChangeArrowheads="1"/>
          </p:cNvSpPr>
          <p:nvPr>
            <p:ph idx="1"/>
          </p:nvPr>
        </p:nvSpPr>
        <p:spPr>
          <a:xfrm>
            <a:off x="381000" y="1752600"/>
            <a:ext cx="8077200" cy="5105400"/>
          </a:xfrm>
        </p:spPr>
        <p:txBody>
          <a:bodyPr/>
          <a:lstStyle/>
          <a:p>
            <a:r>
              <a:rPr lang="en-US" sz="3600">
                <a:latin typeface="Comic Sans MS" pitchFamily="66" charset="0"/>
              </a:rPr>
              <a:t>Repression</a:t>
            </a:r>
          </a:p>
          <a:p>
            <a:pPr lvl="1"/>
            <a:r>
              <a:rPr lang="en-US" sz="3200">
                <a:latin typeface="Comic Sans MS" pitchFamily="66" charset="0"/>
              </a:rPr>
              <a:t>There are times when we are unable to remember painful past events</a:t>
            </a:r>
          </a:p>
          <a:p>
            <a:pPr lvl="1"/>
            <a:r>
              <a:rPr lang="en-US" sz="3200">
                <a:latin typeface="Comic Sans MS" pitchFamily="66" charset="0"/>
              </a:rPr>
              <a:t>While there is no laboratory evidence for this, case studies suggest that memories </a:t>
            </a:r>
          </a:p>
          <a:p>
            <a:pPr lvl="1">
              <a:buFontTx/>
              <a:buNone/>
            </a:pPr>
            <a:r>
              <a:rPr lang="en-US" sz="3200">
                <a:latin typeface="Comic Sans MS" pitchFamily="66" charset="0"/>
              </a:rPr>
              <a:t>	can be repressed for a </a:t>
            </a:r>
          </a:p>
          <a:p>
            <a:pPr lvl="1">
              <a:buFontTx/>
              <a:buNone/>
            </a:pPr>
            <a:r>
              <a:rPr lang="en-US" sz="3200">
                <a:latin typeface="Comic Sans MS" pitchFamily="66" charset="0"/>
              </a:rPr>
              <a:t>	number of years and</a:t>
            </a:r>
          </a:p>
          <a:p>
            <a:pPr lvl="1">
              <a:buFontTx/>
              <a:buNone/>
            </a:pPr>
            <a:r>
              <a:rPr lang="en-US" sz="3200">
                <a:latin typeface="Comic Sans MS" pitchFamily="66" charset="0"/>
              </a:rPr>
              <a:t>	recovered in therapy</a:t>
            </a:r>
          </a:p>
        </p:txBody>
      </p:sp>
      <p:pic>
        <p:nvPicPr>
          <p:cNvPr id="141316" name="Picture 4" descr="U:\PSYC 10\Image Bank\repression cartoon.bmp"/>
          <p:cNvPicPr>
            <a:picLocks noChangeAspect="1" noChangeArrowheads="1"/>
          </p:cNvPicPr>
          <p:nvPr/>
        </p:nvPicPr>
        <p:blipFill>
          <a:blip r:embed="rId3" cstate="print"/>
          <a:srcRect/>
          <a:stretch>
            <a:fillRect/>
          </a:stretch>
        </p:blipFill>
        <p:spPr bwMode="auto">
          <a:xfrm>
            <a:off x="6096000" y="4708525"/>
            <a:ext cx="3048000" cy="21494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81000"/>
            <a:ext cx="9144000" cy="1143000"/>
          </a:xfrm>
        </p:spPr>
        <p:txBody>
          <a:bodyPr>
            <a:normAutofit fontScale="90000"/>
          </a:bodyPr>
          <a:lstStyle/>
          <a:p>
            <a:r>
              <a:rPr lang="en-US" sz="3600">
                <a:latin typeface="Comic Sans MS" pitchFamily="66" charset="0"/>
              </a:rPr>
              <a:t>Information-Processing Model of Memory</a:t>
            </a:r>
          </a:p>
        </p:txBody>
      </p:sp>
      <p:sp>
        <p:nvSpPr>
          <p:cNvPr id="55299" name="Rectangle 3"/>
          <p:cNvSpPr>
            <a:spLocks noGrp="1" noChangeArrowheads="1"/>
          </p:cNvSpPr>
          <p:nvPr>
            <p:ph idx="1"/>
          </p:nvPr>
        </p:nvSpPr>
        <p:spPr>
          <a:xfrm>
            <a:off x="533400" y="1981200"/>
            <a:ext cx="7086600" cy="4953000"/>
          </a:xfrm>
        </p:spPr>
        <p:txBody>
          <a:bodyPr/>
          <a:lstStyle/>
          <a:p>
            <a:r>
              <a:rPr lang="en-US">
                <a:latin typeface="Comic Sans MS" pitchFamily="66" charset="0"/>
              </a:rPr>
              <a:t>Computer as a model for our memory</a:t>
            </a:r>
          </a:p>
          <a:p>
            <a:r>
              <a:rPr lang="en-US">
                <a:latin typeface="Comic Sans MS" pitchFamily="66" charset="0"/>
              </a:rPr>
              <a:t>Three types of memory</a:t>
            </a:r>
          </a:p>
          <a:p>
            <a:pPr lvl="1"/>
            <a:r>
              <a:rPr lang="en-US">
                <a:latin typeface="Comic Sans MS" pitchFamily="66" charset="0"/>
              </a:rPr>
              <a:t>Sensory memory</a:t>
            </a:r>
          </a:p>
          <a:p>
            <a:pPr lvl="1"/>
            <a:r>
              <a:rPr lang="en-US">
                <a:latin typeface="Comic Sans MS" pitchFamily="66" charset="0"/>
              </a:rPr>
              <a:t>Short-term memory (STM)</a:t>
            </a:r>
          </a:p>
          <a:p>
            <a:pPr lvl="1"/>
            <a:r>
              <a:rPr lang="en-US">
                <a:latin typeface="Comic Sans MS" pitchFamily="66" charset="0"/>
              </a:rPr>
              <a:t>Long-term memory (LTM)</a:t>
            </a:r>
          </a:p>
          <a:p>
            <a:pPr lvl="2"/>
            <a:r>
              <a:rPr lang="en-US">
                <a:latin typeface="Comic Sans MS" pitchFamily="66" charset="0"/>
              </a:rPr>
              <a:t>Can hold vast quantities of information for many years</a:t>
            </a:r>
          </a:p>
        </p:txBody>
      </p:sp>
      <p:pic>
        <p:nvPicPr>
          <p:cNvPr id="55302" name="Picture 6" descr="U:\PSYC 10\Image Bank\computer.gif"/>
          <p:cNvPicPr>
            <a:picLocks noChangeAspect="1" noChangeArrowheads="1" noCrop="1"/>
          </p:cNvPicPr>
          <p:nvPr/>
        </p:nvPicPr>
        <p:blipFill>
          <a:blip r:embed="rId3" cstate="print"/>
          <a:srcRect/>
          <a:stretch>
            <a:fillRect/>
          </a:stretch>
        </p:blipFill>
        <p:spPr bwMode="auto">
          <a:xfrm>
            <a:off x="6934200" y="2590800"/>
            <a:ext cx="2209800" cy="1916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a:latin typeface="Comic Sans MS" pitchFamily="66" charset="0"/>
              </a:rPr>
              <a:t>Memory Construction</a:t>
            </a:r>
          </a:p>
        </p:txBody>
      </p:sp>
      <p:sp>
        <p:nvSpPr>
          <p:cNvPr id="143363" name="Rectangle 3"/>
          <p:cNvSpPr>
            <a:spLocks noGrp="1" noChangeArrowheads="1"/>
          </p:cNvSpPr>
          <p:nvPr>
            <p:ph idx="1"/>
          </p:nvPr>
        </p:nvSpPr>
        <p:spPr/>
        <p:txBody>
          <a:bodyPr/>
          <a:lstStyle/>
          <a:p>
            <a:pPr>
              <a:lnSpc>
                <a:spcPct val="90000"/>
              </a:lnSpc>
            </a:pPr>
            <a:r>
              <a:rPr lang="en-US" sz="2800">
                <a:latin typeface="Comic Sans MS" pitchFamily="66" charset="0"/>
              </a:rPr>
              <a:t>Schema theory</a:t>
            </a:r>
          </a:p>
          <a:p>
            <a:pPr lvl="1">
              <a:lnSpc>
                <a:spcPct val="90000"/>
              </a:lnSpc>
            </a:pPr>
            <a:r>
              <a:rPr lang="en-US" sz="2400">
                <a:latin typeface="Comic Sans MS" pitchFamily="66" charset="0"/>
              </a:rPr>
              <a:t>Preconceptions about persons, objects, or events that bias the way new information is interpreted and recalled</a:t>
            </a:r>
          </a:p>
          <a:p>
            <a:pPr>
              <a:lnSpc>
                <a:spcPct val="90000"/>
              </a:lnSpc>
            </a:pPr>
            <a:r>
              <a:rPr lang="en-US" sz="2800">
                <a:latin typeface="Comic Sans MS" pitchFamily="66" charset="0"/>
              </a:rPr>
              <a:t>Misinformation effect</a:t>
            </a:r>
          </a:p>
          <a:p>
            <a:pPr lvl="1">
              <a:lnSpc>
                <a:spcPct val="90000"/>
              </a:lnSpc>
            </a:pPr>
            <a:r>
              <a:rPr lang="en-US" sz="2400">
                <a:latin typeface="Comic Sans MS" pitchFamily="66" charset="0"/>
              </a:rPr>
              <a:t>The tendency to incorporate false postevent information into one’s memory of the event itself</a:t>
            </a:r>
          </a:p>
          <a:p>
            <a:pPr>
              <a:lnSpc>
                <a:spcPct val="90000"/>
              </a:lnSpc>
            </a:pPr>
            <a:r>
              <a:rPr lang="en-US" sz="2800">
                <a:latin typeface="Comic Sans MS" pitchFamily="66" charset="0"/>
              </a:rPr>
              <a:t>Illusory memories</a:t>
            </a:r>
          </a:p>
          <a:p>
            <a:pPr lvl="1">
              <a:lnSpc>
                <a:spcPct val="90000"/>
              </a:lnSpc>
            </a:pPr>
            <a:r>
              <a:rPr lang="en-US" sz="2400">
                <a:latin typeface="Comic Sans MS" pitchFamily="66" charset="0"/>
              </a:rPr>
              <a:t>People sometimes create memories that are completely false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tention.jpg"/>
          <p:cNvPicPr>
            <a:picLocks noGrp="1" noChangeAspect="1"/>
          </p:cNvPicPr>
          <p:nvPr>
            <p:ph idx="1"/>
          </p:nvPr>
        </p:nvPicPr>
        <p:blipFill>
          <a:blip r:embed="rId2" cstate="print"/>
          <a:stretch>
            <a:fillRect/>
          </a:stretch>
        </p:blipFill>
        <p:spPr>
          <a:xfrm>
            <a:off x="1295400" y="1143000"/>
            <a:ext cx="6629400" cy="4972050"/>
          </a:xfrm>
        </p:spPr>
      </p:pic>
      <p:sp>
        <p:nvSpPr>
          <p:cNvPr id="5" name="TextBox 4"/>
          <p:cNvSpPr txBox="1"/>
          <p:nvPr/>
        </p:nvSpPr>
        <p:spPr>
          <a:xfrm>
            <a:off x="0" y="0"/>
            <a:ext cx="9144000" cy="707886"/>
          </a:xfrm>
          <a:prstGeom prst="rect">
            <a:avLst/>
          </a:prstGeom>
          <a:noFill/>
          <a:ln>
            <a:noFill/>
          </a:ln>
        </p:spPr>
        <p:txBody>
          <a:bodyPr wrap="square" rtlCol="0">
            <a:spAutoFit/>
          </a:bodyPr>
          <a:lstStyle/>
          <a:p>
            <a:pPr algn="ctr"/>
            <a:r>
              <a:rPr lang="en-US" sz="4000" dirty="0" smtClean="0">
                <a:solidFill>
                  <a:schemeClr val="accent1">
                    <a:lumMod val="60000"/>
                    <a:lumOff val="40000"/>
                  </a:schemeClr>
                </a:solidFill>
                <a:effectLst>
                  <a:outerShdw blurRad="38100" dist="38100" dir="2700000" algn="tl">
                    <a:srgbClr val="000000">
                      <a:alpha val="43137"/>
                    </a:srgbClr>
                  </a:outerShdw>
                </a:effectLst>
                <a:latin typeface="Comic Sans MS" pitchFamily="66" charset="0"/>
              </a:rPr>
              <a:t>Ways that we Retain Information</a:t>
            </a:r>
            <a:endParaRPr lang="en-US" sz="4000" b="1" dirty="0">
              <a:solidFill>
                <a:schemeClr val="accent1">
                  <a:lumMod val="60000"/>
                  <a:lumOff val="40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81000"/>
            <a:ext cx="9144000" cy="1143000"/>
          </a:xfrm>
        </p:spPr>
        <p:txBody>
          <a:bodyPr>
            <a:normAutofit fontScale="90000"/>
          </a:bodyPr>
          <a:lstStyle/>
          <a:p>
            <a:r>
              <a:rPr lang="en-US" sz="3600">
                <a:latin typeface="Comic Sans MS" pitchFamily="66" charset="0"/>
              </a:rPr>
              <a:t>Information-Processing Model of Memory</a:t>
            </a:r>
          </a:p>
        </p:txBody>
      </p:sp>
      <p:sp>
        <p:nvSpPr>
          <p:cNvPr id="53255" name="AutoShape 7"/>
          <p:cNvSpPr>
            <a:spLocks noChangeArrowheads="1"/>
          </p:cNvSpPr>
          <p:nvPr/>
        </p:nvSpPr>
        <p:spPr bwMode="auto">
          <a:xfrm>
            <a:off x="5105400" y="3810000"/>
            <a:ext cx="1371600" cy="1219200"/>
          </a:xfrm>
          <a:prstGeom prst="flowChartProcess">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Short-term</a:t>
            </a:r>
          </a:p>
          <a:p>
            <a:pPr algn="ctr"/>
            <a:r>
              <a:rPr lang="en-US" sz="2200">
                <a:solidFill>
                  <a:schemeClr val="bg1"/>
                </a:solidFill>
              </a:rPr>
              <a:t>memory</a:t>
            </a:r>
          </a:p>
        </p:txBody>
      </p:sp>
      <p:sp>
        <p:nvSpPr>
          <p:cNvPr id="53259" name="AutoShape 11"/>
          <p:cNvSpPr>
            <a:spLocks noChangeArrowheads="1"/>
          </p:cNvSpPr>
          <p:nvPr/>
        </p:nvSpPr>
        <p:spPr bwMode="auto">
          <a:xfrm>
            <a:off x="76200" y="3810000"/>
            <a:ext cx="1295400" cy="1295400"/>
          </a:xfrm>
          <a:prstGeom prst="diamond">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Stimulus</a:t>
            </a:r>
          </a:p>
        </p:txBody>
      </p:sp>
      <p:sp>
        <p:nvSpPr>
          <p:cNvPr id="53260" name="AutoShape 12"/>
          <p:cNvSpPr>
            <a:spLocks noChangeArrowheads="1"/>
          </p:cNvSpPr>
          <p:nvPr/>
        </p:nvSpPr>
        <p:spPr bwMode="auto">
          <a:xfrm>
            <a:off x="2514600" y="3810000"/>
            <a:ext cx="1371600" cy="1219200"/>
          </a:xfrm>
          <a:prstGeom prst="flowChartProcess">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Sensory</a:t>
            </a:r>
          </a:p>
          <a:p>
            <a:pPr algn="ctr"/>
            <a:r>
              <a:rPr lang="en-US" sz="2200">
                <a:solidFill>
                  <a:schemeClr val="bg1"/>
                </a:solidFill>
              </a:rPr>
              <a:t>memory</a:t>
            </a:r>
          </a:p>
        </p:txBody>
      </p:sp>
      <p:sp>
        <p:nvSpPr>
          <p:cNvPr id="53261" name="AutoShape 13"/>
          <p:cNvSpPr>
            <a:spLocks noChangeArrowheads="1"/>
          </p:cNvSpPr>
          <p:nvPr/>
        </p:nvSpPr>
        <p:spPr bwMode="auto">
          <a:xfrm>
            <a:off x="7772400" y="3810000"/>
            <a:ext cx="1371600" cy="1219200"/>
          </a:xfrm>
          <a:prstGeom prst="flowChartProcess">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Long-term</a:t>
            </a:r>
          </a:p>
          <a:p>
            <a:pPr algn="ctr"/>
            <a:r>
              <a:rPr lang="en-US" sz="2200">
                <a:solidFill>
                  <a:schemeClr val="bg1"/>
                </a:solidFill>
              </a:rPr>
              <a:t>memory</a:t>
            </a:r>
          </a:p>
        </p:txBody>
      </p:sp>
      <p:sp>
        <p:nvSpPr>
          <p:cNvPr id="53262" name="Line 14"/>
          <p:cNvSpPr>
            <a:spLocks noChangeShapeType="1"/>
          </p:cNvSpPr>
          <p:nvPr/>
        </p:nvSpPr>
        <p:spPr bwMode="auto">
          <a:xfrm>
            <a:off x="1371600" y="4495800"/>
            <a:ext cx="838200" cy="0"/>
          </a:xfrm>
          <a:prstGeom prst="line">
            <a:avLst/>
          </a:prstGeom>
          <a:noFill/>
          <a:ln w="63500">
            <a:solidFill>
              <a:schemeClr val="tx1"/>
            </a:solidFill>
            <a:miter lim="800000"/>
            <a:headEnd type="none" w="sm" len="sm"/>
            <a:tailEnd type="triangle" w="med" len="med"/>
          </a:ln>
          <a:effectLst/>
        </p:spPr>
        <p:txBody>
          <a:bodyPr wrap="none"/>
          <a:lstStyle/>
          <a:p>
            <a:endParaRPr lang="en-US"/>
          </a:p>
        </p:txBody>
      </p:sp>
      <p:sp>
        <p:nvSpPr>
          <p:cNvPr id="53264" name="Line 16"/>
          <p:cNvSpPr>
            <a:spLocks noChangeShapeType="1"/>
          </p:cNvSpPr>
          <p:nvPr/>
        </p:nvSpPr>
        <p:spPr bwMode="auto">
          <a:xfrm>
            <a:off x="6477000" y="4495800"/>
            <a:ext cx="990600" cy="0"/>
          </a:xfrm>
          <a:prstGeom prst="line">
            <a:avLst/>
          </a:prstGeom>
          <a:noFill/>
          <a:ln w="63500">
            <a:solidFill>
              <a:schemeClr val="tx1"/>
            </a:solidFill>
            <a:miter lim="800000"/>
            <a:headEnd type="none" w="sm" len="sm"/>
            <a:tailEnd type="triangle" w="med" len="med"/>
          </a:ln>
          <a:effectLst/>
        </p:spPr>
        <p:txBody>
          <a:bodyPr wrap="none"/>
          <a:lstStyle/>
          <a:p>
            <a:endParaRPr lang="en-US"/>
          </a:p>
        </p:txBody>
      </p:sp>
      <p:sp>
        <p:nvSpPr>
          <p:cNvPr id="53265" name="Line 17"/>
          <p:cNvSpPr>
            <a:spLocks noChangeShapeType="1"/>
          </p:cNvSpPr>
          <p:nvPr/>
        </p:nvSpPr>
        <p:spPr bwMode="auto">
          <a:xfrm>
            <a:off x="3886200" y="4495800"/>
            <a:ext cx="990600" cy="0"/>
          </a:xfrm>
          <a:prstGeom prst="line">
            <a:avLst/>
          </a:prstGeom>
          <a:noFill/>
          <a:ln w="63500">
            <a:solidFill>
              <a:schemeClr val="tx1"/>
            </a:solidFill>
            <a:miter lim="800000"/>
            <a:headEnd type="none" w="sm" len="sm"/>
            <a:tailEnd type="triangle" w="med" len="med"/>
          </a:ln>
          <a:effectLst/>
        </p:spPr>
        <p:txBody>
          <a:bodyPr wrap="none"/>
          <a:lstStyle/>
          <a:p>
            <a:endParaRPr lang="en-US"/>
          </a:p>
        </p:txBody>
      </p:sp>
      <p:sp>
        <p:nvSpPr>
          <p:cNvPr id="53266" name="Text Box 18"/>
          <p:cNvSpPr txBox="1">
            <a:spLocks noChangeArrowheads="1"/>
          </p:cNvSpPr>
          <p:nvPr/>
        </p:nvSpPr>
        <p:spPr bwMode="auto">
          <a:xfrm>
            <a:off x="3886200" y="3886200"/>
            <a:ext cx="1371600" cy="40011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dirty="0"/>
              <a:t>Attention</a:t>
            </a:r>
          </a:p>
        </p:txBody>
      </p:sp>
      <p:sp>
        <p:nvSpPr>
          <p:cNvPr id="53267" name="Text Box 19"/>
          <p:cNvSpPr txBox="1">
            <a:spLocks noChangeArrowheads="1"/>
          </p:cNvSpPr>
          <p:nvPr/>
        </p:nvSpPr>
        <p:spPr bwMode="auto">
          <a:xfrm>
            <a:off x="6553200" y="3886200"/>
            <a:ext cx="12954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t>Encoding</a:t>
            </a:r>
          </a:p>
        </p:txBody>
      </p:sp>
      <p:sp>
        <p:nvSpPr>
          <p:cNvPr id="53268" name="Line 20"/>
          <p:cNvSpPr>
            <a:spLocks noChangeShapeType="1"/>
          </p:cNvSpPr>
          <p:nvPr/>
        </p:nvSpPr>
        <p:spPr bwMode="auto">
          <a:xfrm flipV="1">
            <a:off x="8382000" y="3124200"/>
            <a:ext cx="0" cy="685800"/>
          </a:xfrm>
          <a:prstGeom prst="line">
            <a:avLst/>
          </a:prstGeom>
          <a:noFill/>
          <a:ln w="50800">
            <a:solidFill>
              <a:schemeClr val="tx1"/>
            </a:solidFill>
            <a:miter lim="800000"/>
            <a:headEnd type="none" w="sm" len="sm"/>
            <a:tailEnd type="none" w="sm" len="sm"/>
          </a:ln>
          <a:effectLst/>
        </p:spPr>
        <p:txBody>
          <a:bodyPr wrap="none"/>
          <a:lstStyle/>
          <a:p>
            <a:endParaRPr lang="en-US"/>
          </a:p>
        </p:txBody>
      </p:sp>
      <p:sp>
        <p:nvSpPr>
          <p:cNvPr id="53269" name="Line 21"/>
          <p:cNvSpPr>
            <a:spLocks noChangeShapeType="1"/>
          </p:cNvSpPr>
          <p:nvPr/>
        </p:nvSpPr>
        <p:spPr bwMode="auto">
          <a:xfrm flipH="1">
            <a:off x="5791200" y="3124200"/>
            <a:ext cx="2590800" cy="0"/>
          </a:xfrm>
          <a:prstGeom prst="line">
            <a:avLst/>
          </a:prstGeom>
          <a:noFill/>
          <a:ln w="50800">
            <a:solidFill>
              <a:schemeClr val="tx1"/>
            </a:solidFill>
            <a:miter lim="800000"/>
            <a:headEnd type="none" w="sm" len="sm"/>
            <a:tailEnd type="none" w="sm" len="sm"/>
          </a:ln>
          <a:effectLst/>
        </p:spPr>
        <p:txBody>
          <a:bodyPr wrap="none"/>
          <a:lstStyle/>
          <a:p>
            <a:endParaRPr lang="en-US"/>
          </a:p>
        </p:txBody>
      </p:sp>
      <p:sp>
        <p:nvSpPr>
          <p:cNvPr id="53270" name="Line 22"/>
          <p:cNvSpPr>
            <a:spLocks noChangeShapeType="1"/>
          </p:cNvSpPr>
          <p:nvPr/>
        </p:nvSpPr>
        <p:spPr bwMode="auto">
          <a:xfrm>
            <a:off x="5791200" y="3124200"/>
            <a:ext cx="0" cy="609600"/>
          </a:xfrm>
          <a:prstGeom prst="line">
            <a:avLst/>
          </a:prstGeom>
          <a:noFill/>
          <a:ln w="50800">
            <a:solidFill>
              <a:schemeClr val="tx1"/>
            </a:solidFill>
            <a:miter lim="800000"/>
            <a:headEnd type="none" w="sm" len="sm"/>
            <a:tailEnd type="triangle" w="med" len="med"/>
          </a:ln>
          <a:effectLst/>
        </p:spPr>
        <p:txBody>
          <a:bodyPr wrap="none"/>
          <a:lstStyle/>
          <a:p>
            <a:endParaRPr lang="en-US"/>
          </a:p>
        </p:txBody>
      </p:sp>
      <p:sp>
        <p:nvSpPr>
          <p:cNvPr id="53271" name="Text Box 23"/>
          <p:cNvSpPr txBox="1">
            <a:spLocks noChangeArrowheads="1"/>
          </p:cNvSpPr>
          <p:nvPr/>
        </p:nvSpPr>
        <p:spPr bwMode="auto">
          <a:xfrm>
            <a:off x="6324600" y="2590800"/>
            <a:ext cx="18288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t>Retrieval</a:t>
            </a:r>
          </a:p>
        </p:txBody>
      </p:sp>
      <p:sp>
        <p:nvSpPr>
          <p:cNvPr id="53272" name="Line 24"/>
          <p:cNvSpPr>
            <a:spLocks noChangeShapeType="1"/>
          </p:cNvSpPr>
          <p:nvPr/>
        </p:nvSpPr>
        <p:spPr bwMode="auto">
          <a:xfrm>
            <a:off x="2590800" y="5029200"/>
            <a:ext cx="914400" cy="914400"/>
          </a:xfrm>
          <a:prstGeom prst="line">
            <a:avLst/>
          </a:prstGeom>
          <a:noFill/>
          <a:ln w="63500">
            <a:solidFill>
              <a:schemeClr val="tx1"/>
            </a:solidFill>
            <a:miter lim="800000"/>
            <a:headEnd type="none" w="sm" len="sm"/>
            <a:tailEnd type="triangle" w="med" len="med"/>
          </a:ln>
          <a:effectLst/>
        </p:spPr>
        <p:txBody>
          <a:bodyPr wrap="none"/>
          <a:lstStyle/>
          <a:p>
            <a:endParaRPr lang="en-US"/>
          </a:p>
        </p:txBody>
      </p:sp>
      <p:sp>
        <p:nvSpPr>
          <p:cNvPr id="53273" name="Text Box 25"/>
          <p:cNvSpPr txBox="1">
            <a:spLocks noChangeArrowheads="1"/>
          </p:cNvSpPr>
          <p:nvPr/>
        </p:nvSpPr>
        <p:spPr bwMode="auto">
          <a:xfrm>
            <a:off x="3048000" y="5105400"/>
            <a:ext cx="1371600" cy="39687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a:t>Forgetting</a:t>
            </a:r>
          </a:p>
        </p:txBody>
      </p:sp>
      <p:sp>
        <p:nvSpPr>
          <p:cNvPr id="53274" name="Line 26"/>
          <p:cNvSpPr>
            <a:spLocks noChangeShapeType="1"/>
          </p:cNvSpPr>
          <p:nvPr/>
        </p:nvSpPr>
        <p:spPr bwMode="auto">
          <a:xfrm>
            <a:off x="7848600" y="5029200"/>
            <a:ext cx="914400" cy="914400"/>
          </a:xfrm>
          <a:prstGeom prst="line">
            <a:avLst/>
          </a:prstGeom>
          <a:noFill/>
          <a:ln w="63500">
            <a:solidFill>
              <a:schemeClr val="tx1"/>
            </a:solidFill>
            <a:miter lim="800000"/>
            <a:headEnd type="none" w="sm" len="sm"/>
            <a:tailEnd type="triangle" w="med" len="med"/>
          </a:ln>
          <a:effectLst/>
        </p:spPr>
        <p:txBody>
          <a:bodyPr wrap="none"/>
          <a:lstStyle/>
          <a:p>
            <a:endParaRPr lang="en-US"/>
          </a:p>
        </p:txBody>
      </p:sp>
      <p:sp>
        <p:nvSpPr>
          <p:cNvPr id="53275" name="Text Box 27"/>
          <p:cNvSpPr txBox="1">
            <a:spLocks noChangeArrowheads="1"/>
          </p:cNvSpPr>
          <p:nvPr/>
        </p:nvSpPr>
        <p:spPr bwMode="auto">
          <a:xfrm>
            <a:off x="8077200" y="5029200"/>
            <a:ext cx="1295400" cy="338554"/>
          </a:xfrm>
          <a:prstGeom prst="rect">
            <a:avLst/>
          </a:prstGeom>
          <a:noFill/>
          <a:ln w="12700">
            <a:noFill/>
            <a:miter lim="800000"/>
            <a:headEnd type="none" w="sm" len="sm"/>
            <a:tailEnd type="none" w="sm" len="sm"/>
          </a:ln>
          <a:effectLst/>
        </p:spPr>
        <p:txBody>
          <a:bodyPr>
            <a:spAutoFit/>
          </a:bodyPr>
          <a:lstStyle/>
          <a:p>
            <a:pPr>
              <a:spcBef>
                <a:spcPct val="50000"/>
              </a:spcBef>
            </a:pPr>
            <a:r>
              <a:rPr lang="en-US" sz="1600" dirty="0"/>
              <a:t>Forgetting</a:t>
            </a:r>
          </a:p>
        </p:txBody>
      </p:sp>
      <p:sp>
        <p:nvSpPr>
          <p:cNvPr id="53276" name="Line 28"/>
          <p:cNvSpPr>
            <a:spLocks noChangeShapeType="1"/>
          </p:cNvSpPr>
          <p:nvPr/>
        </p:nvSpPr>
        <p:spPr bwMode="auto">
          <a:xfrm>
            <a:off x="5181600" y="5029200"/>
            <a:ext cx="914400" cy="914400"/>
          </a:xfrm>
          <a:prstGeom prst="line">
            <a:avLst/>
          </a:prstGeom>
          <a:noFill/>
          <a:ln w="63500">
            <a:solidFill>
              <a:schemeClr val="tx1"/>
            </a:solidFill>
            <a:miter lim="800000"/>
            <a:headEnd type="none" w="sm" len="sm"/>
            <a:tailEnd type="triangle" w="med" len="med"/>
          </a:ln>
          <a:effectLst/>
        </p:spPr>
        <p:txBody>
          <a:bodyPr wrap="none"/>
          <a:lstStyle/>
          <a:p>
            <a:endParaRPr lang="en-US"/>
          </a:p>
        </p:txBody>
      </p:sp>
      <p:sp>
        <p:nvSpPr>
          <p:cNvPr id="53277" name="Text Box 29"/>
          <p:cNvSpPr txBox="1">
            <a:spLocks noChangeArrowheads="1"/>
          </p:cNvSpPr>
          <p:nvPr/>
        </p:nvSpPr>
        <p:spPr bwMode="auto">
          <a:xfrm>
            <a:off x="5562600" y="5105400"/>
            <a:ext cx="1524000" cy="39687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dirty="0"/>
              <a:t>Forgetting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Comic Sans MS" pitchFamily="66" charset="0"/>
              </a:rPr>
              <a:t>Sensory Memory</a:t>
            </a:r>
          </a:p>
        </p:txBody>
      </p:sp>
      <p:sp>
        <p:nvSpPr>
          <p:cNvPr id="33795" name="Rectangle 3"/>
          <p:cNvSpPr>
            <a:spLocks noGrp="1" noChangeArrowheads="1"/>
          </p:cNvSpPr>
          <p:nvPr>
            <p:ph idx="1"/>
          </p:nvPr>
        </p:nvSpPr>
        <p:spPr>
          <a:xfrm>
            <a:off x="4038600" y="2057400"/>
            <a:ext cx="5105400" cy="4800600"/>
          </a:xfrm>
        </p:spPr>
        <p:txBody>
          <a:bodyPr/>
          <a:lstStyle/>
          <a:p>
            <a:pPr>
              <a:lnSpc>
                <a:spcPct val="90000"/>
              </a:lnSpc>
            </a:pPr>
            <a:r>
              <a:rPr lang="en-US" sz="2800" dirty="0">
                <a:latin typeface="Comic Sans MS" pitchFamily="66" charset="0"/>
              </a:rPr>
              <a:t>Stores all the stimuli that register on the senses</a:t>
            </a:r>
          </a:p>
          <a:p>
            <a:pPr>
              <a:lnSpc>
                <a:spcPct val="90000"/>
              </a:lnSpc>
            </a:pPr>
            <a:r>
              <a:rPr lang="en-US" sz="2800" dirty="0">
                <a:latin typeface="Comic Sans MS" pitchFamily="66" charset="0"/>
              </a:rPr>
              <a:t>Lasts up to three seconds</a:t>
            </a:r>
            <a:endParaRPr lang="en-US" dirty="0">
              <a:latin typeface="Comic Sans MS" pitchFamily="66" charset="0"/>
            </a:endParaRPr>
          </a:p>
          <a:p>
            <a:pPr>
              <a:lnSpc>
                <a:spcPct val="90000"/>
              </a:lnSpc>
            </a:pPr>
            <a:r>
              <a:rPr lang="en-US" dirty="0">
                <a:latin typeface="Comic Sans MS" pitchFamily="66" charset="0"/>
              </a:rPr>
              <a:t>Two types</a:t>
            </a:r>
          </a:p>
          <a:p>
            <a:pPr lvl="1">
              <a:lnSpc>
                <a:spcPct val="90000"/>
              </a:lnSpc>
            </a:pPr>
            <a:r>
              <a:rPr lang="en-US" dirty="0">
                <a:latin typeface="Comic Sans MS" pitchFamily="66" charset="0"/>
              </a:rPr>
              <a:t>Iconic memory</a:t>
            </a:r>
          </a:p>
          <a:p>
            <a:pPr lvl="2">
              <a:lnSpc>
                <a:spcPct val="90000"/>
              </a:lnSpc>
            </a:pPr>
            <a:r>
              <a:rPr lang="en-US" dirty="0">
                <a:latin typeface="Comic Sans MS" pitchFamily="66" charset="0"/>
              </a:rPr>
              <a:t>Visual</a:t>
            </a:r>
          </a:p>
          <a:p>
            <a:pPr lvl="2">
              <a:lnSpc>
                <a:spcPct val="90000"/>
              </a:lnSpc>
            </a:pPr>
            <a:r>
              <a:rPr lang="en-US" dirty="0">
                <a:latin typeface="Comic Sans MS" pitchFamily="66" charset="0"/>
              </a:rPr>
              <a:t>Usually lasts about 0.3 seconds</a:t>
            </a:r>
          </a:p>
          <a:p>
            <a:pPr lvl="1">
              <a:lnSpc>
                <a:spcPct val="90000"/>
              </a:lnSpc>
            </a:pPr>
            <a:r>
              <a:rPr lang="en-US" dirty="0" smtClean="0">
                <a:latin typeface="Comic Sans MS" pitchFamily="66" charset="0"/>
              </a:rPr>
              <a:t>Echoic </a:t>
            </a:r>
            <a:r>
              <a:rPr lang="en-US" dirty="0">
                <a:latin typeface="Comic Sans MS" pitchFamily="66" charset="0"/>
              </a:rPr>
              <a:t>memory (we’ll come back to this)</a:t>
            </a:r>
          </a:p>
        </p:txBody>
      </p:sp>
      <p:grpSp>
        <p:nvGrpSpPr>
          <p:cNvPr id="2" name="Group 6"/>
          <p:cNvGrpSpPr>
            <a:grpSpLocks/>
          </p:cNvGrpSpPr>
          <p:nvPr/>
        </p:nvGrpSpPr>
        <p:grpSpPr bwMode="auto">
          <a:xfrm>
            <a:off x="228600" y="2819400"/>
            <a:ext cx="3525838" cy="2667000"/>
            <a:chOff x="288" y="1776"/>
            <a:chExt cx="2221" cy="1680"/>
          </a:xfrm>
        </p:grpSpPr>
        <p:sp>
          <p:nvSpPr>
            <p:cNvPr id="33799" name="Text Box 7"/>
            <p:cNvSpPr txBox="1">
              <a:spLocks noChangeArrowheads="1"/>
            </p:cNvSpPr>
            <p:nvPr/>
          </p:nvSpPr>
          <p:spPr bwMode="auto">
            <a:xfrm>
              <a:off x="288" y="2112"/>
              <a:ext cx="735" cy="748"/>
            </a:xfrm>
            <a:prstGeom prst="rect">
              <a:avLst/>
            </a:prstGeom>
            <a:noFill/>
            <a:ln w="12700">
              <a:noFill/>
              <a:miter lim="800000"/>
              <a:headEnd type="none" w="sm" len="sm"/>
              <a:tailEnd type="none" w="sm" len="sm"/>
            </a:ln>
            <a:effectLst/>
          </p:spPr>
          <p:txBody>
            <a:bodyPr wrap="none">
              <a:spAutoFit/>
            </a:bodyPr>
            <a:lstStyle/>
            <a:p>
              <a:pPr eaLnBrk="0" hangingPunct="0"/>
              <a:r>
                <a:rPr lang="en-US"/>
                <a:t>Sensory</a:t>
              </a:r>
            </a:p>
            <a:p>
              <a:pPr eaLnBrk="0" hangingPunct="0"/>
              <a:endParaRPr lang="en-US"/>
            </a:p>
            <a:p>
              <a:pPr eaLnBrk="0" hangingPunct="0"/>
              <a:r>
                <a:rPr lang="en-US"/>
                <a:t>  Input</a:t>
              </a:r>
            </a:p>
          </p:txBody>
        </p:sp>
        <p:sp>
          <p:nvSpPr>
            <p:cNvPr id="33800" name="Rectangle 8"/>
            <p:cNvSpPr>
              <a:spLocks noChangeArrowheads="1"/>
            </p:cNvSpPr>
            <p:nvPr/>
          </p:nvSpPr>
          <p:spPr bwMode="auto">
            <a:xfrm>
              <a:off x="1056" y="1776"/>
              <a:ext cx="1453" cy="168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b="1">
                  <a:solidFill>
                    <a:schemeClr val="bg1"/>
                  </a:solidFill>
                </a:rPr>
                <a:t>Sensory </a:t>
              </a:r>
            </a:p>
            <a:p>
              <a:pPr algn="ctr" eaLnBrk="0" hangingPunct="0"/>
              <a:r>
                <a:rPr lang="en-US" b="1">
                  <a:solidFill>
                    <a:schemeClr val="bg1"/>
                  </a:solidFill>
                </a:rPr>
                <a:t>Memory</a:t>
              </a:r>
              <a:endParaRPr lang="en-US"/>
            </a:p>
          </p:txBody>
        </p:sp>
        <p:sp>
          <p:nvSpPr>
            <p:cNvPr id="33801" name="Line 9"/>
            <p:cNvSpPr>
              <a:spLocks noChangeShapeType="1"/>
            </p:cNvSpPr>
            <p:nvPr/>
          </p:nvSpPr>
          <p:spPr bwMode="auto">
            <a:xfrm>
              <a:off x="288" y="2496"/>
              <a:ext cx="1011" cy="0"/>
            </a:xfrm>
            <a:prstGeom prst="line">
              <a:avLst/>
            </a:prstGeom>
            <a:noFill/>
            <a:ln w="76200">
              <a:solidFill>
                <a:schemeClr val="tx1"/>
              </a:solidFill>
              <a:round/>
              <a:headEnd type="none" w="sm" len="sm"/>
              <a:tailEnd type="triangle" w="lg" len="med"/>
            </a:ln>
            <a:effectLst/>
          </p:spPr>
          <p:txBody>
            <a:bodyPr wrap="none" anchor="ct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checkerboard(across)">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checkerboard(across)">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checkerboard(across)">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checkerboard(across)">
                                      <p:cBhvr>
                                        <p:cTn id="3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atin typeface="Comic Sans MS" pitchFamily="66" charset="0"/>
              </a:rPr>
              <a:t>Sensory Memory</a:t>
            </a:r>
          </a:p>
        </p:txBody>
      </p:sp>
      <p:sp>
        <p:nvSpPr>
          <p:cNvPr id="89091" name="Rectangle 3"/>
          <p:cNvSpPr>
            <a:spLocks noGrp="1" noChangeArrowheads="1"/>
          </p:cNvSpPr>
          <p:nvPr>
            <p:ph idx="1"/>
          </p:nvPr>
        </p:nvSpPr>
        <p:spPr/>
        <p:txBody>
          <a:bodyPr/>
          <a:lstStyle/>
          <a:p>
            <a:pPr>
              <a:lnSpc>
                <a:spcPct val="90000"/>
              </a:lnSpc>
            </a:pPr>
            <a:r>
              <a:rPr lang="en-US" dirty="0">
                <a:latin typeface="Comic Sans MS" pitchFamily="66" charset="0"/>
              </a:rPr>
              <a:t>Iconic memory</a:t>
            </a:r>
          </a:p>
          <a:p>
            <a:pPr lvl="1">
              <a:lnSpc>
                <a:spcPct val="90000"/>
              </a:lnSpc>
            </a:pPr>
            <a:r>
              <a:rPr lang="en-US" dirty="0">
                <a:latin typeface="Comic Sans MS" pitchFamily="66" charset="0"/>
              </a:rPr>
              <a:t>Visual</a:t>
            </a:r>
          </a:p>
          <a:p>
            <a:pPr lvl="1">
              <a:lnSpc>
                <a:spcPct val="90000"/>
              </a:lnSpc>
            </a:pPr>
            <a:r>
              <a:rPr lang="en-US" dirty="0">
                <a:latin typeface="Comic Sans MS" pitchFamily="66" charset="0"/>
              </a:rPr>
              <a:t>Usually lasts about 0.3 seconds</a:t>
            </a:r>
          </a:p>
          <a:p>
            <a:r>
              <a:rPr lang="en-US" dirty="0" smtClean="0">
                <a:latin typeface="Comic Sans MS" pitchFamily="66" charset="0"/>
              </a:rPr>
              <a:t>Echoic </a:t>
            </a:r>
            <a:r>
              <a:rPr lang="en-US" dirty="0">
                <a:latin typeface="Comic Sans MS" pitchFamily="66" charset="0"/>
              </a:rPr>
              <a:t>memory</a:t>
            </a:r>
          </a:p>
          <a:p>
            <a:pPr lvl="1"/>
            <a:r>
              <a:rPr lang="en-US" dirty="0">
                <a:latin typeface="Comic Sans MS" pitchFamily="66" charset="0"/>
              </a:rPr>
              <a:t>Sensory memory for auditory input that lasts only 2 to 3 </a:t>
            </a:r>
            <a:r>
              <a:rPr lang="en-US" dirty="0" smtClean="0">
                <a:latin typeface="Comic Sans MS" pitchFamily="66" charset="0"/>
              </a:rPr>
              <a:t>seconds</a:t>
            </a:r>
            <a:endParaRPr lang="en-US" dirty="0">
              <a:latin typeface="Comic Sans MS" pitchFamily="66" charset="0"/>
            </a:endParaRPr>
          </a:p>
          <a:p>
            <a:r>
              <a:rPr lang="en-US" dirty="0">
                <a:latin typeface="Comic Sans MS" pitchFamily="66" charset="0"/>
              </a:rPr>
              <a:t>Why do we need sensory memory?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blinds(horizontal)">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blinds(horizontal)">
                                      <p:cBhvr>
                                        <p:cTn id="27" dur="5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blinds(horizontal)">
                                      <p:cBhvr>
                                        <p:cTn id="32"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atin typeface="Comic Sans MS" pitchFamily="66" charset="0"/>
              </a:rPr>
              <a:t>Short-term Memory</a:t>
            </a:r>
          </a:p>
        </p:txBody>
      </p:sp>
      <p:sp>
        <p:nvSpPr>
          <p:cNvPr id="1027" name="Rectangle 3"/>
          <p:cNvSpPr>
            <a:spLocks noGrp="1" noChangeArrowheads="1"/>
          </p:cNvSpPr>
          <p:nvPr>
            <p:ph idx="1"/>
          </p:nvPr>
        </p:nvSpPr>
        <p:spPr>
          <a:xfrm>
            <a:off x="609600" y="1905000"/>
            <a:ext cx="7848600" cy="2819400"/>
          </a:xfrm>
        </p:spPr>
        <p:txBody>
          <a:bodyPr/>
          <a:lstStyle/>
          <a:p>
            <a:pPr>
              <a:lnSpc>
                <a:spcPct val="90000"/>
              </a:lnSpc>
            </a:pPr>
            <a:r>
              <a:rPr lang="en-US">
                <a:latin typeface="Comic Sans MS" pitchFamily="66" charset="0"/>
              </a:rPr>
              <a:t>Function</a:t>
            </a:r>
          </a:p>
          <a:p>
            <a:pPr lvl="1">
              <a:lnSpc>
                <a:spcPct val="90000"/>
              </a:lnSpc>
            </a:pPr>
            <a:r>
              <a:rPr lang="en-US">
                <a:latin typeface="Comic Sans MS" pitchFamily="66" charset="0"/>
              </a:rPr>
              <a:t>Conscious processing of information</a:t>
            </a:r>
          </a:p>
          <a:p>
            <a:pPr lvl="1">
              <a:lnSpc>
                <a:spcPct val="90000"/>
              </a:lnSpc>
            </a:pPr>
            <a:r>
              <a:rPr lang="en-US">
                <a:latin typeface="Comic Sans MS" pitchFamily="66" charset="0"/>
              </a:rPr>
              <a:t>Attention is the key</a:t>
            </a:r>
          </a:p>
          <a:p>
            <a:pPr lvl="2">
              <a:lnSpc>
                <a:spcPct val="90000"/>
              </a:lnSpc>
            </a:pPr>
            <a:r>
              <a:rPr lang="en-US">
                <a:latin typeface="Comic Sans MS" pitchFamily="66" charset="0"/>
              </a:rPr>
              <a:t>Limits what info comes under the spotlight of short-term memory at any given time</a:t>
            </a:r>
          </a:p>
          <a:p>
            <a:pPr>
              <a:lnSpc>
                <a:spcPct val="90000"/>
              </a:lnSpc>
            </a:pPr>
            <a:r>
              <a:rPr lang="en-US">
                <a:latin typeface="Comic Sans MS" pitchFamily="66" charset="0"/>
              </a:rPr>
              <a:t>AKA working memory</a:t>
            </a:r>
          </a:p>
        </p:txBody>
      </p:sp>
      <p:sp>
        <p:nvSpPr>
          <p:cNvPr id="1093" name="Rectangle 69"/>
          <p:cNvSpPr>
            <a:spLocks noChangeArrowheads="1"/>
          </p:cNvSpPr>
          <p:nvPr/>
        </p:nvSpPr>
        <p:spPr bwMode="auto">
          <a:xfrm>
            <a:off x="5562600" y="5181600"/>
            <a:ext cx="1752600" cy="16764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b="1">
                <a:solidFill>
                  <a:schemeClr val="bg1"/>
                </a:solidFill>
              </a:rPr>
              <a:t> </a:t>
            </a:r>
          </a:p>
          <a:p>
            <a:pPr algn="ctr" eaLnBrk="0" hangingPunct="0"/>
            <a:r>
              <a:rPr lang="en-US" b="1">
                <a:solidFill>
                  <a:schemeClr val="bg1"/>
                </a:solidFill>
              </a:rPr>
              <a:t>Working or</a:t>
            </a:r>
          </a:p>
          <a:p>
            <a:pPr algn="ctr" eaLnBrk="0" hangingPunct="0"/>
            <a:r>
              <a:rPr lang="en-US" b="1">
                <a:solidFill>
                  <a:schemeClr val="bg1"/>
                </a:solidFill>
              </a:rPr>
              <a:t>Short-term</a:t>
            </a:r>
          </a:p>
          <a:p>
            <a:pPr algn="ctr" eaLnBrk="0" hangingPunct="0"/>
            <a:r>
              <a:rPr lang="en-US" b="1">
                <a:solidFill>
                  <a:schemeClr val="bg1"/>
                </a:solidFill>
              </a:rPr>
              <a:t>Memory</a:t>
            </a:r>
            <a:endParaRPr lang="en-US"/>
          </a:p>
        </p:txBody>
      </p:sp>
      <p:sp>
        <p:nvSpPr>
          <p:cNvPr id="1094" name="Text Box 70"/>
          <p:cNvSpPr txBox="1">
            <a:spLocks noChangeArrowheads="1"/>
          </p:cNvSpPr>
          <p:nvPr/>
        </p:nvSpPr>
        <p:spPr bwMode="auto">
          <a:xfrm>
            <a:off x="1371600" y="5486400"/>
            <a:ext cx="1166813" cy="1187450"/>
          </a:xfrm>
          <a:prstGeom prst="rect">
            <a:avLst/>
          </a:prstGeom>
          <a:noFill/>
          <a:ln w="12700">
            <a:noFill/>
            <a:miter lim="800000"/>
            <a:headEnd type="none" w="sm" len="sm"/>
            <a:tailEnd type="none" w="sm" len="sm"/>
          </a:ln>
          <a:effectLst/>
        </p:spPr>
        <p:txBody>
          <a:bodyPr wrap="none">
            <a:spAutoFit/>
          </a:bodyPr>
          <a:lstStyle/>
          <a:p>
            <a:pPr eaLnBrk="0" hangingPunct="0"/>
            <a:r>
              <a:rPr lang="en-US"/>
              <a:t>Sensory</a:t>
            </a:r>
          </a:p>
          <a:p>
            <a:pPr eaLnBrk="0" hangingPunct="0"/>
            <a:endParaRPr lang="en-US"/>
          </a:p>
          <a:p>
            <a:pPr eaLnBrk="0" hangingPunct="0"/>
            <a:r>
              <a:rPr lang="en-US"/>
              <a:t>  Input</a:t>
            </a:r>
          </a:p>
        </p:txBody>
      </p:sp>
      <p:sp>
        <p:nvSpPr>
          <p:cNvPr id="1095" name="Rectangle 71"/>
          <p:cNvSpPr>
            <a:spLocks noChangeArrowheads="1"/>
          </p:cNvSpPr>
          <p:nvPr/>
        </p:nvSpPr>
        <p:spPr bwMode="auto">
          <a:xfrm>
            <a:off x="2514600" y="5181600"/>
            <a:ext cx="1752600" cy="16764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b="1">
                <a:solidFill>
                  <a:schemeClr val="bg1"/>
                </a:solidFill>
              </a:rPr>
              <a:t>Sensory </a:t>
            </a:r>
          </a:p>
          <a:p>
            <a:pPr algn="ctr" eaLnBrk="0" hangingPunct="0"/>
            <a:r>
              <a:rPr lang="en-US" b="1">
                <a:solidFill>
                  <a:schemeClr val="bg1"/>
                </a:solidFill>
              </a:rPr>
              <a:t>Memory</a:t>
            </a:r>
            <a:endParaRPr lang="en-US"/>
          </a:p>
        </p:txBody>
      </p:sp>
      <p:sp>
        <p:nvSpPr>
          <p:cNvPr id="1096" name="Line 72"/>
          <p:cNvSpPr>
            <a:spLocks noChangeShapeType="1"/>
          </p:cNvSpPr>
          <p:nvPr/>
        </p:nvSpPr>
        <p:spPr bwMode="auto">
          <a:xfrm>
            <a:off x="1600200" y="6096000"/>
            <a:ext cx="1219200" cy="0"/>
          </a:xfrm>
          <a:prstGeom prst="line">
            <a:avLst/>
          </a:prstGeom>
          <a:noFill/>
          <a:ln w="76200">
            <a:solidFill>
              <a:schemeClr val="tx1"/>
            </a:solidFill>
            <a:round/>
            <a:headEnd type="none" w="sm" len="sm"/>
            <a:tailEnd type="triangle" w="lg" len="med"/>
          </a:ln>
          <a:effectLst/>
        </p:spPr>
        <p:txBody>
          <a:bodyPr wrap="none" anchor="ctr"/>
          <a:lstStyle/>
          <a:p>
            <a:endParaRPr lang="en-US"/>
          </a:p>
        </p:txBody>
      </p:sp>
      <p:sp>
        <p:nvSpPr>
          <p:cNvPr id="1097" name="Line 73"/>
          <p:cNvSpPr>
            <a:spLocks noChangeShapeType="1"/>
          </p:cNvSpPr>
          <p:nvPr/>
        </p:nvSpPr>
        <p:spPr bwMode="auto">
          <a:xfrm>
            <a:off x="4343400" y="6019800"/>
            <a:ext cx="1219200" cy="0"/>
          </a:xfrm>
          <a:prstGeom prst="line">
            <a:avLst/>
          </a:prstGeom>
          <a:noFill/>
          <a:ln w="76200">
            <a:solidFill>
              <a:schemeClr val="tx1"/>
            </a:solidFill>
            <a:round/>
            <a:headEnd type="none" w="sm" len="sm"/>
            <a:tailEnd type="triangle" w="lg" len="med"/>
          </a:ln>
          <a:effectLst/>
        </p:spPr>
        <p:txBody>
          <a:bodyPr wrap="none" anchor="ctr"/>
          <a:lstStyle/>
          <a:p>
            <a:endParaRPr lang="en-US"/>
          </a:p>
        </p:txBody>
      </p:sp>
      <p:sp>
        <p:nvSpPr>
          <p:cNvPr id="1098" name="Text Box 74"/>
          <p:cNvSpPr txBox="1">
            <a:spLocks noChangeArrowheads="1"/>
          </p:cNvSpPr>
          <p:nvPr/>
        </p:nvSpPr>
        <p:spPr bwMode="auto">
          <a:xfrm>
            <a:off x="4267200" y="5334000"/>
            <a:ext cx="1333500" cy="457200"/>
          </a:xfrm>
          <a:prstGeom prst="rect">
            <a:avLst/>
          </a:prstGeom>
          <a:noFill/>
          <a:ln w="12700">
            <a:noFill/>
            <a:miter lim="800000"/>
            <a:headEnd type="none" w="sm" len="sm"/>
            <a:tailEnd type="none" w="sm" len="sm"/>
          </a:ln>
          <a:effectLst/>
        </p:spPr>
        <p:txBody>
          <a:bodyPr wrap="none">
            <a:spAutoFit/>
          </a:bodyPr>
          <a:lstStyle/>
          <a:p>
            <a:pPr eaLnBrk="0" hangingPunct="0"/>
            <a:r>
              <a:rPr lang="en-US"/>
              <a:t>Attention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ox(out)">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ox(out)">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box(out)">
                                      <p:cBhvr>
                                        <p:cTn id="17" dur="5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box(out)">
                                      <p:cBhvr>
                                        <p:cTn id="22" dur="500"/>
                                        <p:tgtEl>
                                          <p:spTgt spid="1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box(out)">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endParaRPr lang="en-US">
              <a:latin typeface="Comic Sans MS" pitchFamily="66" charset="0"/>
            </a:endParaRPr>
          </a:p>
        </p:txBody>
      </p:sp>
      <p:sp>
        <p:nvSpPr>
          <p:cNvPr id="107523" name="Rectangle 3"/>
          <p:cNvSpPr>
            <a:spLocks noGrp="1" noChangeArrowheads="1"/>
          </p:cNvSpPr>
          <p:nvPr>
            <p:ph idx="1"/>
          </p:nvPr>
        </p:nvSpPr>
        <p:spPr>
          <a:xfrm>
            <a:off x="685800" y="2438400"/>
            <a:ext cx="8229600" cy="3733800"/>
          </a:xfrm>
        </p:spPr>
        <p:txBody>
          <a:bodyPr/>
          <a:lstStyle/>
          <a:p>
            <a:pPr>
              <a:buFontTx/>
              <a:buNone/>
            </a:pPr>
            <a:r>
              <a:rPr lang="en-US">
                <a:latin typeface="Comic Sans MS" pitchFamily="66" charset="0"/>
              </a:rPr>
              <a:t>Memorize the following list of numbers:</a:t>
            </a:r>
          </a:p>
          <a:p>
            <a:pPr>
              <a:buFontTx/>
              <a:buNone/>
            </a:pPr>
            <a:endParaRPr lang="en-US">
              <a:latin typeface="Comic Sans MS" pitchFamily="66" charset="0"/>
            </a:endParaRPr>
          </a:p>
          <a:p>
            <a:pPr>
              <a:buFontTx/>
              <a:buNone/>
            </a:pPr>
            <a:endParaRPr lang="en-US">
              <a:latin typeface="Comic Sans MS" pitchFamily="66" charset="0"/>
            </a:endParaRPr>
          </a:p>
          <a:p>
            <a:pPr>
              <a:buFontTx/>
              <a:buNone/>
            </a:pPr>
            <a:r>
              <a:rPr lang="en-US" sz="3600">
                <a:latin typeface="Comic Sans MS" pitchFamily="66" charset="0"/>
              </a:rPr>
              <a:t>1 8 1 2 1 9 4 1 1 7 7 6 1 4 9 2 2 0 0 1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n-US">
              <a:latin typeface="Comic Sans MS" pitchFamily="66" charset="0"/>
            </a:endParaRPr>
          </a:p>
        </p:txBody>
      </p:sp>
      <p:sp>
        <p:nvSpPr>
          <p:cNvPr id="110595" name="Rectangle 3"/>
          <p:cNvSpPr>
            <a:spLocks noGrp="1" noChangeArrowheads="1"/>
          </p:cNvSpPr>
          <p:nvPr>
            <p:ph idx="1"/>
          </p:nvPr>
        </p:nvSpPr>
        <p:spPr>
          <a:xfrm>
            <a:off x="685800" y="2286000"/>
            <a:ext cx="7772400" cy="3886200"/>
          </a:xfrm>
        </p:spPr>
        <p:txBody>
          <a:bodyPr/>
          <a:lstStyle/>
          <a:p>
            <a:pPr>
              <a:buFontTx/>
              <a:buNone/>
            </a:pPr>
            <a:r>
              <a:rPr lang="en-US">
                <a:latin typeface="Comic Sans MS" pitchFamily="66" charset="0"/>
              </a:rPr>
              <a:t>Write down the numbers in order.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TotalTime>
  <Words>8278</Words>
  <Application>Microsoft Office PowerPoint</Application>
  <PresentationFormat>On-screen Show (4:3)</PresentationFormat>
  <Paragraphs>388</Paragraphs>
  <Slides>31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MS PGothic</vt:lpstr>
      <vt:lpstr>Arial</vt:lpstr>
      <vt:lpstr>Book Antiqua</vt:lpstr>
      <vt:lpstr>Calibri</vt:lpstr>
      <vt:lpstr>Comic Sans MS</vt:lpstr>
      <vt:lpstr>Lucida Sans</vt:lpstr>
      <vt:lpstr>Times</vt:lpstr>
      <vt:lpstr>Times New Roman</vt:lpstr>
      <vt:lpstr>Wingdings</vt:lpstr>
      <vt:lpstr>Wingdings 2</vt:lpstr>
      <vt:lpstr>Wingdings 3</vt:lpstr>
      <vt:lpstr>Apex</vt:lpstr>
      <vt:lpstr>Human Memory</vt:lpstr>
      <vt:lpstr>Memory</vt:lpstr>
      <vt:lpstr>Information-Processing Model of Memory</vt:lpstr>
      <vt:lpstr>Information-Processing Model of Memory</vt:lpstr>
      <vt:lpstr>Sensory Memory</vt:lpstr>
      <vt:lpstr>Sensory Memory</vt:lpstr>
      <vt:lpstr>Short-term Memory</vt:lpstr>
      <vt:lpstr>PowerPoint Presentation</vt:lpstr>
      <vt:lpstr>PowerPoint Presentation</vt:lpstr>
      <vt:lpstr>PowerPoint Presentation</vt:lpstr>
      <vt:lpstr>Short-term Memory</vt:lpstr>
      <vt:lpstr>Long-term Memory</vt:lpstr>
      <vt:lpstr>Semantic Categories</vt:lpstr>
      <vt:lpstr>Long-term memory</vt:lpstr>
      <vt:lpstr>PowerPoint Presentation</vt:lpstr>
      <vt:lpstr>Serial Positioning Effect</vt:lpstr>
      <vt:lpstr>Serial Positioning Effect</vt:lpstr>
      <vt:lpstr>Long-term memory - Encoding</vt:lpstr>
      <vt:lpstr>Improving Memory</vt:lpstr>
      <vt:lpstr>Improving Memory </vt:lpstr>
      <vt:lpstr>Retrieval</vt:lpstr>
      <vt:lpstr>PowerPoint Presentation</vt:lpstr>
      <vt:lpstr>PowerPoint Presentation</vt:lpstr>
      <vt:lpstr>Retrieval</vt:lpstr>
      <vt:lpstr>Forgetting</vt:lpstr>
      <vt:lpstr>PowerPoint Presentation</vt:lpstr>
      <vt:lpstr>Forgetting</vt:lpstr>
      <vt:lpstr>Forgetting</vt:lpstr>
      <vt:lpstr>Forgetting</vt:lpstr>
      <vt:lpstr>Memory Construction</vt:lpstr>
      <vt:lpstr>PowerPoint Presentation</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Memory</dc:title>
  <dc:creator>User</dc:creator>
  <cp:lastModifiedBy>User</cp:lastModifiedBy>
  <cp:revision>16</cp:revision>
  <dcterms:created xsi:type="dcterms:W3CDTF">2011-10-26T12:58:31Z</dcterms:created>
  <dcterms:modified xsi:type="dcterms:W3CDTF">2019-05-06T16:51:30Z</dcterms:modified>
</cp:coreProperties>
</file>